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69"/>
  </p:notesMasterIdLst>
  <p:sldIdLst>
    <p:sldId id="348" r:id="rId3"/>
    <p:sldId id="1523" r:id="rId4"/>
    <p:sldId id="256" r:id="rId5"/>
    <p:sldId id="2023" r:id="rId6"/>
    <p:sldId id="2030" r:id="rId7"/>
    <p:sldId id="2031" r:id="rId8"/>
    <p:sldId id="2032" r:id="rId9"/>
    <p:sldId id="2370" r:id="rId10"/>
    <p:sldId id="2371" r:id="rId11"/>
    <p:sldId id="2372" r:id="rId12"/>
    <p:sldId id="2373" r:id="rId13"/>
    <p:sldId id="2374" r:id="rId14"/>
    <p:sldId id="2375" r:id="rId15"/>
    <p:sldId id="2024" r:id="rId16"/>
    <p:sldId id="2025" r:id="rId17"/>
    <p:sldId id="2026" r:id="rId18"/>
    <p:sldId id="2027" r:id="rId19"/>
    <p:sldId id="2028" r:id="rId20"/>
    <p:sldId id="2029" r:id="rId21"/>
    <p:sldId id="2033" r:id="rId22"/>
    <p:sldId id="2080" r:id="rId23"/>
    <p:sldId id="2081" r:id="rId24"/>
    <p:sldId id="2082" r:id="rId25"/>
    <p:sldId id="2083" r:id="rId26"/>
    <p:sldId id="2084" r:id="rId27"/>
    <p:sldId id="2085" r:id="rId28"/>
    <p:sldId id="2325" r:id="rId29"/>
    <p:sldId id="2326" r:id="rId30"/>
    <p:sldId id="2327" r:id="rId31"/>
    <p:sldId id="2328" r:id="rId32"/>
    <p:sldId id="2369" r:id="rId33"/>
    <p:sldId id="2348" r:id="rId34"/>
    <p:sldId id="2349" r:id="rId35"/>
    <p:sldId id="2368" r:id="rId36"/>
    <p:sldId id="2376" r:id="rId37"/>
    <p:sldId id="2377" r:id="rId38"/>
    <p:sldId id="2378" r:id="rId39"/>
    <p:sldId id="2379" r:id="rId40"/>
    <p:sldId id="2380" r:id="rId41"/>
    <p:sldId id="2425" r:id="rId42"/>
    <p:sldId id="2424" r:id="rId43"/>
    <p:sldId id="2426" r:id="rId44"/>
    <p:sldId id="2427" r:id="rId45"/>
    <p:sldId id="2428" r:id="rId46"/>
    <p:sldId id="2429" r:id="rId47"/>
    <p:sldId id="2361" r:id="rId48"/>
    <p:sldId id="2430" r:id="rId49"/>
    <p:sldId id="2514" r:id="rId50"/>
    <p:sldId id="2515" r:id="rId51"/>
    <p:sldId id="2516" r:id="rId52"/>
    <p:sldId id="2528" r:id="rId53"/>
    <p:sldId id="2529" r:id="rId54"/>
    <p:sldId id="2530" r:id="rId55"/>
    <p:sldId id="2527" r:id="rId56"/>
    <p:sldId id="2531" r:id="rId57"/>
    <p:sldId id="2532" r:id="rId58"/>
    <p:sldId id="2519" r:id="rId59"/>
    <p:sldId id="2533" r:id="rId60"/>
    <p:sldId id="2545" r:id="rId61"/>
    <p:sldId id="2544" r:id="rId62"/>
    <p:sldId id="2546" r:id="rId63"/>
    <p:sldId id="2547" r:id="rId64"/>
    <p:sldId id="2535" r:id="rId65"/>
    <p:sldId id="2548" r:id="rId66"/>
    <p:sldId id="2549" r:id="rId67"/>
    <p:sldId id="255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776" autoAdjust="0"/>
  </p:normalViewPr>
  <p:slideViewPr>
    <p:cSldViewPr snapToGrid="0">
      <p:cViewPr varScale="1">
        <p:scale>
          <a:sx n="113" d="100"/>
          <a:sy n="113" d="100"/>
        </p:scale>
        <p:origin x="802" y="130"/>
      </p:cViewPr>
      <p:guideLst/>
    </p:cSldViewPr>
  </p:slideViewPr>
  <p:notesTextViewPr>
    <p:cViewPr>
      <p:scale>
        <a:sx n="1" d="1"/>
        <a:sy n="1" d="1"/>
      </p:scale>
      <p:origin x="0" y="0"/>
    </p:cViewPr>
  </p:notesTextViewPr>
  <p:sorterViewPr>
    <p:cViewPr varScale="1">
      <p:scale>
        <a:sx n="100" d="100"/>
        <a:sy n="100" d="100"/>
      </p:scale>
      <p:origin x="0" y="-1394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明智 高" userId="13106cc9a47d8e8b" providerId="LiveId" clId="{E7F6E31D-0E0C-47E4-853F-6145D093382F}"/>
    <pc:docChg chg="addSld modSld">
      <pc:chgData name="明智 高" userId="13106cc9a47d8e8b" providerId="LiveId" clId="{E7F6E31D-0E0C-47E4-853F-6145D093382F}" dt="2019-03-05T02:12:57.684" v="21"/>
      <pc:docMkLst>
        <pc:docMk/>
      </pc:docMkLst>
      <pc:sldChg chg="add">
        <pc:chgData name="明智 高" userId="13106cc9a47d8e8b" providerId="LiveId" clId="{E7F6E31D-0E0C-47E4-853F-6145D093382F}" dt="2019-03-05T02:11:51.620" v="0"/>
        <pc:sldMkLst>
          <pc:docMk/>
          <pc:sldMk cId="1246956661" sldId="2361"/>
        </pc:sldMkLst>
      </pc:sldChg>
      <pc:sldChg chg="add">
        <pc:chgData name="明智 高" userId="13106cc9a47d8e8b" providerId="LiveId" clId="{E7F6E31D-0E0C-47E4-853F-6145D093382F}" dt="2019-03-05T02:12:22.709" v="1"/>
        <pc:sldMkLst>
          <pc:docMk/>
          <pc:sldMk cId="2254848437" sldId="2519"/>
        </pc:sldMkLst>
      </pc:sldChg>
      <pc:sldChg chg="modSp">
        <pc:chgData name="明智 高" userId="13106cc9a47d8e8b" providerId="LiveId" clId="{E7F6E31D-0E0C-47E4-853F-6145D093382F}" dt="2019-03-05T02:12:57.684" v="21"/>
        <pc:sldMkLst>
          <pc:docMk/>
          <pc:sldMk cId="4013614783" sldId="2544"/>
        </pc:sldMkLst>
        <pc:spChg chg="mod">
          <ac:chgData name="明智 高" userId="13106cc9a47d8e8b" providerId="LiveId" clId="{E7F6E31D-0E0C-47E4-853F-6145D093382F}" dt="2019-03-05T02:12:57.684" v="21"/>
          <ac:spMkLst>
            <pc:docMk/>
            <pc:sldMk cId="4013614783" sldId="2544"/>
            <ac:spMk id="3" creationId="{A82D955C-FC7C-439E-BCA3-C4EAA068BC92}"/>
          </ac:spMkLst>
        </pc:spChg>
      </pc:sldChg>
      <pc:sldChg chg="modSp">
        <pc:chgData name="明智 高" userId="13106cc9a47d8e8b" providerId="LiveId" clId="{E7F6E31D-0E0C-47E4-853F-6145D093382F}" dt="2019-03-05T02:12:52.247" v="15"/>
        <pc:sldMkLst>
          <pc:docMk/>
          <pc:sldMk cId="881348709" sldId="2545"/>
        </pc:sldMkLst>
        <pc:spChg chg="mod">
          <ac:chgData name="明智 高" userId="13106cc9a47d8e8b" providerId="LiveId" clId="{E7F6E31D-0E0C-47E4-853F-6145D093382F}" dt="2019-03-05T02:12:52.247" v="15"/>
          <ac:spMkLst>
            <pc:docMk/>
            <pc:sldMk cId="881348709" sldId="2545"/>
            <ac:spMk id="3" creationId="{A82D955C-FC7C-439E-BCA3-C4EAA068BC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B79F6-8597-4E37-8A79-2ACDE5EA96E5}" type="datetimeFigureOut">
              <a:rPr lang="zh-TW" altLang="en-US" smtClean="0"/>
              <a:t>2019/3/5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29EF3-9554-42AB-BE36-B8F0BFAFCC81}" type="slidenum">
              <a:rPr lang="zh-TW" altLang="en-US" smtClean="0"/>
              <a:t>‹#›</a:t>
            </a:fld>
            <a:endParaRPr lang="zh-TW" altLang="en-US"/>
          </a:p>
        </p:txBody>
      </p:sp>
    </p:spTree>
    <p:extLst>
      <p:ext uri="{BB962C8B-B14F-4D97-AF65-F5344CB8AC3E}">
        <p14:creationId xmlns:p14="http://schemas.microsoft.com/office/powerpoint/2010/main" val="13969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0576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5956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762708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59563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59563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5956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5956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59563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86864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86864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49284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13693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86864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26429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86864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86864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550801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86864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36264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86864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55080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1345</a:t>
            </a:r>
            <a:r>
              <a:rPr lang="zh-TW" altLang="en-US" dirty="0"/>
              <a:t>字</a:t>
            </a:r>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13693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5700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57006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5700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28396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283964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29EF3-9554-42AB-BE36-B8F0BFAFCC81}"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551589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6000">
                <a:effectLst/>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24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2EEBEFD-2DE6-4803-B9C8-F1F85156B0FF}" type="datetime1">
              <a:rPr lang="zh-TW" altLang="en-US" smtClean="0"/>
              <a:t>2019/3/5</a:t>
            </a:fld>
            <a:endParaRPr lang="zh-TW" altLang="en-US"/>
          </a:p>
        </p:txBody>
      </p:sp>
      <p:sp>
        <p:nvSpPr>
          <p:cNvPr id="5" name="Footer Placeholder 4"/>
          <p:cNvSpPr>
            <a:spLocks noGrp="1"/>
          </p:cNvSpPr>
          <p:nvPr>
            <p:ph type="ftr" sz="quarter" idx="11"/>
          </p:nvPr>
        </p:nvSpPr>
        <p:spPr>
          <a:xfrm>
            <a:off x="3962399" y="5870575"/>
            <a:ext cx="4893958" cy="377825"/>
          </a:xfrm>
        </p:spPr>
        <p:txBody>
          <a:bodyPr/>
          <a:lstStyle/>
          <a:p>
            <a:endParaRPr lang="zh-TW" altLang="en-US"/>
          </a:p>
        </p:txBody>
      </p:sp>
      <p:sp>
        <p:nvSpPr>
          <p:cNvPr id="6" name="Slide Number Placeholder 5"/>
          <p:cNvSpPr>
            <a:spLocks noGrp="1"/>
          </p:cNvSpPr>
          <p:nvPr>
            <p:ph type="sldNum" sz="quarter" idx="12"/>
          </p:nvPr>
        </p:nvSpPr>
        <p:spPr>
          <a:xfrm>
            <a:off x="10608958" y="5870575"/>
            <a:ext cx="551167" cy="377825"/>
          </a:xfrm>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18121570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10CA866-11EA-48F0-8FFA-9B5A6BCC63E3}" type="datetime1">
              <a:rPr lang="zh-TW" altLang="en-US" smtClean="0"/>
              <a:t>2019/3/5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425314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CC0D927C-61E2-4BA7-AADE-727B8CCD0850}" type="datetime1">
              <a:rPr lang="zh-TW" altLang="en-US" smtClean="0"/>
              <a:t>2019/3/5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2044371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E96710E-128C-40DE-8B16-0F3FA99196A7}" type="datetime1">
              <a:rPr lang="zh-TW" altLang="en-US" smtClean="0"/>
              <a:t>2019/3/5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322100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434B515-8967-4988-8526-264E169EC539}" type="datetime1">
              <a:rPr lang="zh-TW" altLang="en-US" smtClean="0"/>
              <a:t>2019/3/5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2260764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CAA99F6-97FF-49E7-997A-7B0C0CA87FF7}" type="datetime1">
              <a:rPr lang="zh-TW" altLang="en-US" smtClean="0"/>
              <a:t>2019/3/5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2882135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75C78F5-155D-4244-A77D-C897E05A52D8}" type="datetime1">
              <a:rPr lang="zh-TW" altLang="en-US" smtClean="0"/>
              <a:t>2019/3/5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325158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DA25B79-264A-4780-9EE8-2A31F8CBE1EC}" type="datetime1">
              <a:rPr lang="zh-TW" altLang="en-US" smtClean="0"/>
              <a:t>2019/3/5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A6047D0-DEA0-40D4-AF5D-F38761EEBEA3}" type="slidenum">
              <a:rPr lang="zh-TW" altLang="en-US" smtClean="0"/>
              <a:t>‹#›</a:t>
            </a:fld>
            <a:endParaRPr lang="zh-TW" altLang="en-US"/>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158138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7B811D-C8E4-4345-AA0D-4D11FF26D061}" type="datetime1">
              <a:rPr lang="zh-TW" altLang="en-US" smtClean="0"/>
              <a:t>2019/3/5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2825224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p:txBody>
          <a:bodyPr/>
          <a:lstStyle/>
          <a:p>
            <a:fld id="{5BBEAD13-0566-4C6C-97E7-55F17F24B09F}" type="datetimeFigureOut">
              <a:rPr lang="zh-TW" altLang="en-US" smtClean="0"/>
              <a:pPr/>
              <a:t>2019/3/5</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32" name="矩形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39" name="矩形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40" name="矩形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41" name="矩形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42" name="矩形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8" name="標題 7"/>
          <p:cNvSpPr>
            <a:spLocks noGrp="1"/>
          </p:cNvSpPr>
          <p:nvPr>
            <p:ph type="ctrTitle"/>
          </p:nvPr>
        </p:nvSpPr>
        <p:spPr>
          <a:xfrm>
            <a:off x="1219200" y="4343400"/>
            <a:ext cx="10363200" cy="1975104"/>
          </a:xfrm>
        </p:spPr>
        <p:txBody>
          <a:bodyPr/>
          <a:lstStyle>
            <a:lvl1pPr marR="12192" algn="l">
              <a:defRPr sz="5333" b="1" cap="all" spc="0" baseline="0">
                <a:effectLst>
                  <a:reflection blurRad="12700" stA="34000" endA="740" endPos="53000" dir="5400000" sy="-100000" algn="bl" rotWithShape="0"/>
                </a:effectLst>
              </a:defRPr>
            </a:lvl1pPr>
            <a:extLst/>
          </a:lstStyle>
          <a:p>
            <a:r>
              <a:rPr kumimoji="0" lang="zh-TW" altLang="en-US"/>
              <a:t>按一下以編輯母片標題樣式</a:t>
            </a:r>
            <a:endParaRPr kumimoji="0" lang="en-US"/>
          </a:p>
        </p:txBody>
      </p:sp>
      <p:sp>
        <p:nvSpPr>
          <p:cNvPr id="9" name="副標題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667">
                <a:solidFill>
                  <a:schemeClr val="tx1"/>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kumimoji="0" lang="zh-TW" altLang="en-US"/>
              <a:t>按一下以編輯母片副標題樣式</a:t>
            </a:r>
            <a:endParaRPr kumimoji="0" lang="en-US"/>
          </a:p>
        </p:txBody>
      </p:sp>
      <p:sp>
        <p:nvSpPr>
          <p:cNvPr id="56" name="矩形 55"/>
          <p:cNvSpPr/>
          <p:nvPr/>
        </p:nvSpPr>
        <p:spPr>
          <a:xfrm>
            <a:off x="340388" y="5047395"/>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65" name="矩形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66" name="矩形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67" name="矩形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18" name="矩形 17"/>
          <p:cNvSpPr/>
          <p:nvPr userDrawn="1"/>
        </p:nvSpPr>
        <p:spPr>
          <a:xfrm>
            <a:off x="0" y="0"/>
            <a:ext cx="527381" cy="1412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0" name="矩形 19"/>
          <p:cNvSpPr/>
          <p:nvPr userDrawn="1"/>
        </p:nvSpPr>
        <p:spPr>
          <a:xfrm>
            <a:off x="0" y="1412776"/>
            <a:ext cx="527381" cy="19313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矩形 20"/>
          <p:cNvSpPr/>
          <p:nvPr userDrawn="1"/>
        </p:nvSpPr>
        <p:spPr>
          <a:xfrm>
            <a:off x="0" y="3332989"/>
            <a:ext cx="527381" cy="3525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pic>
        <p:nvPicPr>
          <p:cNvPr id="23" name="Picture 3"/>
          <p:cNvPicPr>
            <a:picLocks noChangeArrowheads="1"/>
          </p:cNvPicPr>
          <p:nvPr userDrawn="1"/>
        </p:nvPicPr>
        <p:blipFill>
          <a:blip r:embed="rId2" cstate="print"/>
          <a:srcRect/>
          <a:stretch>
            <a:fillRect/>
          </a:stretch>
        </p:blipFill>
        <p:spPr bwMode="auto">
          <a:xfrm>
            <a:off x="911424" y="347267"/>
            <a:ext cx="1728192" cy="777477"/>
          </a:xfrm>
          <a:prstGeom prst="rect">
            <a:avLst/>
          </a:prstGeom>
          <a:noFill/>
          <a:ln>
            <a:noFill/>
          </a:ln>
          <a:effectLst>
            <a:outerShdw blurRad="76200" dist="50800" dir="2700000" algn="ctr" rotWithShape="0">
              <a:schemeClr val="bg2">
                <a:alpha val="75000"/>
              </a:schemeClr>
            </a:outerShdw>
          </a:effectLst>
          <a:extLst/>
        </p:spPr>
      </p:pic>
      <p:pic>
        <p:nvPicPr>
          <p:cNvPr id="24" name="Picture 2"/>
          <p:cNvPicPr>
            <a:picLocks noChangeArrowheads="1"/>
          </p:cNvPicPr>
          <p:nvPr userDrawn="1"/>
        </p:nvPicPr>
        <p:blipFill>
          <a:blip r:embed="rId3" cstate="print"/>
          <a:srcRect/>
          <a:stretch>
            <a:fillRect/>
          </a:stretch>
        </p:blipFill>
        <p:spPr bwMode="auto">
          <a:xfrm>
            <a:off x="10128448" y="543058"/>
            <a:ext cx="1761464" cy="677697"/>
          </a:xfrm>
          <a:prstGeom prst="rect">
            <a:avLst/>
          </a:prstGeom>
          <a:noFill/>
          <a:ln>
            <a:noFill/>
          </a:ln>
          <a:effectLst>
            <a:outerShdw blurRad="76200" dist="50800" dir="2700000" algn="ctr" rotWithShape="0">
              <a:schemeClr val="bg2">
                <a:alpha val="75000"/>
              </a:schemeClr>
            </a:outerShdw>
          </a:effectLst>
          <a:extLst/>
        </p:spPr>
      </p:pic>
    </p:spTree>
    <p:extLst>
      <p:ext uri="{BB962C8B-B14F-4D97-AF65-F5344CB8AC3E}">
        <p14:creationId xmlns:p14="http://schemas.microsoft.com/office/powerpoint/2010/main" val="311212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dirty="0"/>
              <a:t>按一下以編輯母片標題樣式</a:t>
            </a:r>
            <a:endParaRPr kumimoji="0" lang="en-US" dirty="0"/>
          </a:p>
        </p:txBody>
      </p:sp>
      <p:sp>
        <p:nvSpPr>
          <p:cNvPr id="3" name="內容版面配置區 2"/>
          <p:cNvSpPr>
            <a:spLocks noGrp="1"/>
          </p:cNvSpPr>
          <p:nvPr>
            <p:ph idx="1"/>
          </p:nvPr>
        </p:nvSpPr>
        <p:spPr/>
        <p:txBody>
          <a:bodyPr/>
          <a:lstStyle>
            <a:lvl1pPr>
              <a:defRPr>
                <a:latin typeface="標楷體" pitchFamily="65" charset="-120"/>
                <a:ea typeface="標楷體" pitchFamily="65" charset="-120"/>
              </a:defRPr>
            </a:lvl1pPr>
            <a:extLst/>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2019/3/5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0539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normAutofit/>
          </a:bodyPr>
          <a:lstStyle>
            <a:lvl1pPr>
              <a:defRPr sz="4800"/>
            </a:lvl1pPr>
          </a:lstStyle>
          <a:p>
            <a:r>
              <a:rPr lang="zh-TW" altLang="en-US" dirty="0"/>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6D59436C-86D5-4CBB-9444-C8D8C6014938}" type="datetime1">
              <a:rPr lang="zh-TW" altLang="en-US" smtClean="0"/>
              <a:t>2019/3/5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1043087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14" name="手繪多邊形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15" name="手繪多邊形 14"/>
          <p:cNvSpPr>
            <a:spLocks/>
          </p:cNvSpPr>
          <p:nvPr/>
        </p:nvSpPr>
        <p:spPr bwMode="auto">
          <a:xfrm>
            <a:off x="498621" y="1"/>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13" name="手繪多邊形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16" name="手繪多邊形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17" name="手繪多邊形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18" name="手繪多邊形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19" name="手繪多邊形 18"/>
          <p:cNvSpPr>
            <a:spLocks/>
          </p:cNvSpPr>
          <p:nvPr/>
        </p:nvSpPr>
        <p:spPr bwMode="auto">
          <a:xfrm>
            <a:off x="7931153"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20" name="手繪多邊形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21" name="手繪多邊形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22" name="手繪多邊形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23" name="手繪多邊形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24" name="手繪多邊形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25" name="手繪多邊形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26" name="手繪多邊形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27" name="手繪多邊形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121920" tIns="60960" rIns="121920" bIns="60960" anchor="t" compatLnSpc="1"/>
          <a:lstStyle/>
          <a:p>
            <a:endParaRPr kumimoji="0" lang="en-US" sz="2400"/>
          </a:p>
        </p:txBody>
      </p:sp>
      <p:sp>
        <p:nvSpPr>
          <p:cNvPr id="3" name="文字版面配置區 2"/>
          <p:cNvSpPr>
            <a:spLocks noGrp="1"/>
          </p:cNvSpPr>
          <p:nvPr>
            <p:ph type="body" idx="1"/>
          </p:nvPr>
        </p:nvSpPr>
        <p:spPr>
          <a:xfrm>
            <a:off x="942536" y="1351673"/>
            <a:ext cx="7624064" cy="977487"/>
          </a:xfrm>
        </p:spPr>
        <p:txBody>
          <a:bodyPr lIns="82296" tIns="45720" bIns="0" anchor="t"/>
          <a:lstStyle>
            <a:lvl1pPr marL="73150" indent="0">
              <a:buNone/>
              <a:defRPr sz="2667">
                <a:solidFill>
                  <a:schemeClr val="tx1">
                    <a:tint val="75000"/>
                  </a:schemeClr>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2019/3/5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7" name="矩形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 name="標題 1"/>
          <p:cNvSpPr>
            <a:spLocks noGrp="1"/>
          </p:cNvSpPr>
          <p:nvPr>
            <p:ph type="title"/>
          </p:nvPr>
        </p:nvSpPr>
        <p:spPr>
          <a:xfrm>
            <a:off x="942536" y="512064"/>
            <a:ext cx="10875264" cy="777240"/>
          </a:xfrm>
        </p:spPr>
        <p:txBody>
          <a:bodyPr tIns="64008"/>
          <a:lstStyle>
            <a:lvl1pPr algn="l">
              <a:buNone/>
              <a:defRPr sz="5067" b="0" cap="none" spc="-200" baseline="0"/>
            </a:lvl1pPr>
            <a:extLst/>
          </a:lstStyle>
          <a:p>
            <a:r>
              <a:rPr kumimoji="0" lang="zh-TW" altLang="en-US"/>
              <a:t>按一下以編輯母片標題樣式</a:t>
            </a:r>
            <a:endParaRPr kumimoji="0" lang="en-US"/>
          </a:p>
        </p:txBody>
      </p:sp>
      <p:pic>
        <p:nvPicPr>
          <p:cNvPr id="28" name="圖片 27" descr="logo1.png"/>
          <p:cNvPicPr>
            <a:picLocks noChangeAspect="1"/>
          </p:cNvPicPr>
          <p:nvPr userDrawn="1"/>
        </p:nvPicPr>
        <p:blipFill>
          <a:blip r:embed="rId2" cstate="print"/>
          <a:stretch>
            <a:fillRect/>
          </a:stretch>
        </p:blipFill>
        <p:spPr>
          <a:xfrm>
            <a:off x="719405" y="-27384"/>
            <a:ext cx="1344148" cy="672075"/>
          </a:xfrm>
          <a:prstGeom prst="rect">
            <a:avLst/>
          </a:prstGeom>
        </p:spPr>
      </p:pic>
    </p:spTree>
    <p:extLst>
      <p:ext uri="{BB962C8B-B14F-4D97-AF65-F5344CB8AC3E}">
        <p14:creationId xmlns:p14="http://schemas.microsoft.com/office/powerpoint/2010/main" val="4074759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512064"/>
            <a:ext cx="10972800" cy="914400"/>
          </a:xfrm>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619125" y="1770501"/>
            <a:ext cx="5384800" cy="4525963"/>
          </a:xfrm>
        </p:spPr>
        <p:txBody>
          <a:bodyPr/>
          <a:lstStyle>
            <a:lvl1pPr>
              <a:defRPr sz="3733"/>
            </a:lvl1pPr>
            <a:lvl2pPr>
              <a:defRPr sz="3200"/>
            </a:lvl2pPr>
            <a:lvl3pPr>
              <a:defRPr sz="2667"/>
            </a:lvl3pPr>
            <a:lvl4pPr>
              <a:defRPr sz="2400"/>
            </a:lvl4pPr>
            <a:lvl5pPr>
              <a:defRPr sz="24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6207125" y="1770501"/>
            <a:ext cx="5384800" cy="4525963"/>
          </a:xfrm>
        </p:spPr>
        <p:txBody>
          <a:bodyPr/>
          <a:lstStyle>
            <a:lvl1pPr>
              <a:defRPr sz="3733"/>
            </a:lvl1pPr>
            <a:lvl2pPr>
              <a:defRPr sz="3200"/>
            </a:lvl2pPr>
            <a:lvl3pPr>
              <a:defRPr sz="2667"/>
            </a:lvl3pPr>
            <a:lvl4pPr>
              <a:defRPr sz="2400"/>
            </a:lvl4pPr>
            <a:lvl5pPr>
              <a:defRPr sz="24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2019/3/5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25291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5" name="矩形 24"/>
          <p:cNvSpPr/>
          <p:nvPr/>
        </p:nvSpPr>
        <p:spPr>
          <a:xfrm>
            <a:off x="0" y="526512"/>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 name="標題 1"/>
          <p:cNvSpPr>
            <a:spLocks noGrp="1"/>
          </p:cNvSpPr>
          <p:nvPr>
            <p:ph type="title"/>
          </p:nvPr>
        </p:nvSpPr>
        <p:spPr>
          <a:xfrm>
            <a:off x="673099" y="512064"/>
            <a:ext cx="10363200" cy="914400"/>
          </a:xfrm>
        </p:spPr>
        <p:txBody>
          <a:bodyPr anchor="t"/>
          <a:lstStyle>
            <a:lvl1pPr>
              <a:defRPr sz="5333"/>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09600" y="1809749"/>
            <a:ext cx="5386917" cy="639763"/>
          </a:xfrm>
        </p:spPr>
        <p:txBody>
          <a:bodyPr anchor="ctr"/>
          <a:lstStyle>
            <a:lvl1pPr marL="97534" indent="0" algn="l">
              <a:buNone/>
              <a:defRPr sz="3200" b="1">
                <a:solidFill>
                  <a:schemeClr val="accent2"/>
                </a:solidFill>
              </a:defRPr>
            </a:lvl1pPr>
            <a:lvl2pPr>
              <a:buNone/>
              <a:defRPr sz="2667" b="1"/>
            </a:lvl2pPr>
            <a:lvl3pPr>
              <a:buNone/>
              <a:defRPr sz="2400" b="1"/>
            </a:lvl3pPr>
            <a:lvl4pPr>
              <a:buNone/>
              <a:defRPr sz="2133" b="1"/>
            </a:lvl4pPr>
            <a:lvl5pPr>
              <a:buNone/>
              <a:defRPr sz="2133"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6193369" y="1809749"/>
            <a:ext cx="5389033" cy="639763"/>
          </a:xfrm>
        </p:spPr>
        <p:txBody>
          <a:bodyPr anchor="ctr"/>
          <a:lstStyle>
            <a:lvl1pPr marL="97534" indent="0">
              <a:buNone/>
              <a:defRPr sz="3200" b="1">
                <a:solidFill>
                  <a:schemeClr val="accent2"/>
                </a:solidFill>
              </a:defRPr>
            </a:lvl1pPr>
            <a:lvl2pPr>
              <a:buNone/>
              <a:defRPr sz="2667" b="1"/>
            </a:lvl2pPr>
            <a:lvl3pPr>
              <a:buNone/>
              <a:defRPr sz="2400" b="1"/>
            </a:lvl3pPr>
            <a:lvl4pPr>
              <a:buNone/>
              <a:defRPr sz="2133" b="1"/>
            </a:lvl4pPr>
            <a:lvl5pPr>
              <a:buNone/>
              <a:defRPr sz="2133"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609600" y="2459037"/>
            <a:ext cx="5386917" cy="3959352"/>
          </a:xfrm>
        </p:spPr>
        <p:txBody>
          <a:bodyPr/>
          <a:lstStyle>
            <a:lvl1pPr>
              <a:defRPr sz="3200"/>
            </a:lvl1pPr>
            <a:lvl2pPr>
              <a:defRPr sz="2667"/>
            </a:lvl2pPr>
            <a:lvl3pPr>
              <a:defRPr sz="2400"/>
            </a:lvl3pPr>
            <a:lvl4pPr>
              <a:defRPr sz="2133"/>
            </a:lvl4pPr>
            <a:lvl5pPr>
              <a:defRPr sz="2133"/>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6193369" y="2459037"/>
            <a:ext cx="5389033" cy="3959352"/>
          </a:xfrm>
        </p:spPr>
        <p:txBody>
          <a:bodyPr/>
          <a:lstStyle>
            <a:lvl1pPr>
              <a:defRPr sz="3200"/>
            </a:lvl1pPr>
            <a:lvl2pPr>
              <a:defRPr sz="2667"/>
            </a:lvl2pPr>
            <a:lvl3pPr>
              <a:defRPr sz="2400"/>
            </a:lvl3pPr>
            <a:lvl4pPr>
              <a:defRPr sz="2133"/>
            </a:lvl4pPr>
            <a:lvl5pPr>
              <a:defRPr sz="2133"/>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2019/3/5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056642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219200" y="512064"/>
            <a:ext cx="10363200" cy="914400"/>
          </a:xfrm>
        </p:spPr>
        <p:txBody>
          <a:bodyPr/>
          <a:lstStyle>
            <a:lvl1pPr>
              <a:defRPr sz="5333" cap="none" baseline="0"/>
            </a:lvl1pPr>
            <a:extLst/>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2019/3/5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882171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2019/3/5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924015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49"/>
            <a:ext cx="10972800" cy="1162051"/>
          </a:xfrm>
        </p:spPr>
        <p:txBody>
          <a:bodyPr anchor="ctr"/>
          <a:lstStyle>
            <a:lvl1pPr algn="l">
              <a:buNone/>
              <a:defRPr sz="4800" b="0"/>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914400" y="1435100"/>
            <a:ext cx="3352800" cy="4572000"/>
          </a:xfrm>
        </p:spPr>
        <p:txBody>
          <a:bodyPr/>
          <a:lstStyle>
            <a:lvl1pPr marL="73150" indent="0">
              <a:buNone/>
              <a:defRPr sz="2400"/>
            </a:lvl1pPr>
            <a:lvl2pPr>
              <a:buNone/>
              <a:defRPr sz="1600"/>
            </a:lvl2pPr>
            <a:lvl3pPr>
              <a:buNone/>
              <a:defRPr sz="1333"/>
            </a:lvl3pPr>
            <a:lvl4pPr>
              <a:buNone/>
              <a:defRPr sz="1200"/>
            </a:lvl4pPr>
            <a:lvl5pPr>
              <a:buNone/>
              <a:defRPr sz="1200"/>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4572000" y="1435100"/>
            <a:ext cx="7315200" cy="4572000"/>
          </a:xfrm>
        </p:spPr>
        <p:txBody>
          <a:bodyPr/>
          <a:lstStyle>
            <a:lvl1pPr>
              <a:defRPr sz="4267"/>
            </a:lvl1pPr>
            <a:lvl2pPr>
              <a:defRPr sz="3733"/>
            </a:lvl2pPr>
            <a:lvl3pPr>
              <a:defRPr sz="3200"/>
            </a:lvl3pPr>
            <a:lvl4pPr>
              <a:defRPr sz="2667"/>
            </a:lvl4pPr>
            <a:lvl5pPr>
              <a:defRPr sz="2667"/>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2019/3/5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059962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cxnSp>
        <p:nvCxnSpPr>
          <p:cNvPr id="9" name="直線接點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標題 1"/>
          <p:cNvSpPr>
            <a:spLocks noGrp="1"/>
          </p:cNvSpPr>
          <p:nvPr>
            <p:ph type="title"/>
          </p:nvPr>
        </p:nvSpPr>
        <p:spPr bwMode="grayWhite">
          <a:xfrm>
            <a:off x="1219200" y="441252"/>
            <a:ext cx="9144000" cy="701749"/>
          </a:xfrm>
        </p:spPr>
        <p:txBody>
          <a:bodyPr anchor="b"/>
          <a:lstStyle>
            <a:lvl1pPr algn="l">
              <a:buNone/>
              <a:defRPr sz="2800" b="0"/>
            </a:lvl1pPr>
            <a:extLst/>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490709" y="1893781"/>
            <a:ext cx="11704320" cy="4960144"/>
          </a:xfrm>
          <a:solidFill>
            <a:schemeClr val="bg2"/>
          </a:solidFill>
        </p:spPr>
        <p:txBody>
          <a:bodyPr/>
          <a:lstStyle>
            <a:lvl1pPr marL="0" indent="0">
              <a:buNone/>
              <a:defRPr sz="4267"/>
            </a:lvl1pPr>
            <a:extLst/>
          </a:lstStyle>
          <a:p>
            <a:r>
              <a:rPr kumimoji="0" lang="zh-TW" altLang="en-US"/>
              <a:t>按一下圖示以新增圖片</a:t>
            </a:r>
            <a:endParaRPr kumimoji="0" lang="en-US"/>
          </a:p>
        </p:txBody>
      </p:sp>
      <p:sp>
        <p:nvSpPr>
          <p:cNvPr id="4" name="文字版面配置區 3"/>
          <p:cNvSpPr>
            <a:spLocks noGrp="1"/>
          </p:cNvSpPr>
          <p:nvPr>
            <p:ph type="body" sz="half" idx="2"/>
          </p:nvPr>
        </p:nvSpPr>
        <p:spPr bwMode="grayWhite">
          <a:xfrm>
            <a:off x="1219200" y="1150144"/>
            <a:ext cx="9144000" cy="685800"/>
          </a:xfrm>
        </p:spPr>
        <p:txBody>
          <a:bodyPr/>
          <a:lstStyle>
            <a:lvl1pPr marL="36575" indent="0">
              <a:spcBef>
                <a:spcPts val="0"/>
              </a:spcBef>
              <a:buNone/>
              <a:defRPr sz="1867">
                <a:solidFill>
                  <a:srgbClr val="FFFFFF"/>
                </a:solidFill>
              </a:defRPr>
            </a:lvl1pPr>
            <a:lvl2pPr>
              <a:defRPr sz="1600"/>
            </a:lvl2pPr>
            <a:lvl3pPr>
              <a:defRPr sz="1333"/>
            </a:lvl3pPr>
            <a:lvl4pPr>
              <a:defRPr sz="1200"/>
            </a:lvl4pPr>
            <a:lvl5pPr>
              <a:defRPr sz="1200"/>
            </a:lvl5pPr>
            <a:extLst/>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a:xfrm>
            <a:off x="8636000" y="55499"/>
            <a:ext cx="2844800" cy="365125"/>
          </a:xfrm>
        </p:spPr>
        <p:txBody>
          <a:bodyPr/>
          <a:lstStyle/>
          <a:p>
            <a:fld id="{5BBEAD13-0566-4C6C-97E7-55F17F24B09F}" type="datetimeFigureOut">
              <a:rPr lang="zh-TW" altLang="en-US" smtClean="0"/>
              <a:pPr/>
              <a:t>2019/3/5</a:t>
            </a:fld>
            <a:endParaRPr lang="zh-TW" altLang="en-US"/>
          </a:p>
        </p:txBody>
      </p:sp>
      <p:sp>
        <p:nvSpPr>
          <p:cNvPr id="6" name="頁尾版面配置區 5"/>
          <p:cNvSpPr>
            <a:spLocks noGrp="1"/>
          </p:cNvSpPr>
          <p:nvPr>
            <p:ph type="ftr" sz="quarter" idx="11"/>
          </p:nvPr>
        </p:nvSpPr>
        <p:spPr>
          <a:xfrm>
            <a:off x="1219200" y="55499"/>
            <a:ext cx="7416800" cy="365125"/>
          </a:xfrm>
        </p:spPr>
        <p:txBody>
          <a:bodyPr/>
          <a:lstStyle/>
          <a:p>
            <a:endParaRPr lang="zh-TW" altLang="en-US"/>
          </a:p>
        </p:txBody>
      </p:sp>
      <p:sp>
        <p:nvSpPr>
          <p:cNvPr id="7" name="投影片編號版面配置區 6"/>
          <p:cNvSpPr>
            <a:spLocks noGrp="1"/>
          </p:cNvSpPr>
          <p:nvPr>
            <p:ph type="sldNum" sz="quarter" idx="12"/>
          </p:nvPr>
        </p:nvSpPr>
        <p:spPr>
          <a:xfrm>
            <a:off x="11480800" y="55499"/>
            <a:ext cx="609600" cy="365125"/>
          </a:xfrm>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616020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2019/3/5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662949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641600" cy="5851525"/>
          </a:xfrm>
        </p:spPr>
        <p:txBody>
          <a:bodyPr vert="eaVert" anchor="ctr"/>
          <a:lstStyle/>
          <a:p>
            <a:r>
              <a:rPr kumimoji="0" lang="zh-TW" altLang="en-US" dirty="0"/>
              <a:t>按一下以編輯母片標題樣式</a:t>
            </a:r>
            <a:endParaRPr kumimoji="0" lang="en-US" dirty="0"/>
          </a:p>
        </p:txBody>
      </p:sp>
      <p:sp>
        <p:nvSpPr>
          <p:cNvPr id="3" name="直排文字版面配置區 2"/>
          <p:cNvSpPr>
            <a:spLocks noGrp="1"/>
          </p:cNvSpPr>
          <p:nvPr>
            <p:ph type="body" orient="vert" idx="1"/>
          </p:nvPr>
        </p:nvSpPr>
        <p:spPr>
          <a:xfrm>
            <a:off x="812800" y="274639"/>
            <a:ext cx="7823200" cy="5851525"/>
          </a:xfrm>
        </p:spPr>
        <p:txBody>
          <a:bodyPr vert="eaVert"/>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2019/3/5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578591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过渡页1">
    <p:bg>
      <p:bgPr>
        <a:blipFill dpi="0" rotWithShape="1">
          <a:blip r:embed="rId2" cstate="print">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47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B81BCDC-1662-4176-BA5B-3CD370AA515C}" type="datetime1">
              <a:rPr lang="zh-TW" altLang="en-US" smtClean="0"/>
              <a:t>2019/3/5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1959738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过渡页1">
    <p:bg>
      <p:bgPr>
        <a:blipFill dpi="0" rotWithShape="1">
          <a:blip r:embed="rId2" cstate="print">
            <a:lum/>
          </a:blip>
          <a:srcRect/>
          <a:stretch>
            <a:fillRect t="-39000" b="-39000"/>
          </a:stretch>
        </a:blipFill>
        <a:effectLst/>
      </p:bgPr>
    </p:bg>
    <p:spTree>
      <p:nvGrpSpPr>
        <p:cNvPr id="1" name=""/>
        <p:cNvGrpSpPr/>
        <p:nvPr/>
      </p:nvGrpSpPr>
      <p:grpSpPr>
        <a:xfrm>
          <a:off x="0" y="0"/>
          <a:ext cx="0" cy="0"/>
          <a:chOff x="0" y="0"/>
          <a:chExt cx="0" cy="0"/>
        </a:xfrm>
      </p:grpSpPr>
      <p:pic>
        <p:nvPicPr>
          <p:cNvPr id="2" name="圖片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914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480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封面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3" cstate="print"/>
          <a:srcRect/>
          <a:stretch>
            <a:fillRect/>
          </a:stretch>
        </p:blipFill>
        <p:spPr bwMode="auto">
          <a:xfrm>
            <a:off x="7346953" y="1414465"/>
            <a:ext cx="3551767" cy="2663825"/>
          </a:xfrm>
          <a:prstGeom prst="rect">
            <a:avLst/>
          </a:prstGeom>
          <a:noFill/>
          <a:ln w="9525">
            <a:noFill/>
            <a:miter lim="800000"/>
            <a:headEnd/>
            <a:tailEnd/>
          </a:ln>
        </p:spPr>
      </p:pic>
      <p:sp>
        <p:nvSpPr>
          <p:cNvPr id="3" name="日期版面配置區 3"/>
          <p:cNvSpPr>
            <a:spLocks noGrp="1"/>
          </p:cNvSpPr>
          <p:nvPr>
            <p:ph type="dt" sz="half" idx="10"/>
          </p:nvPr>
        </p:nvSpPr>
        <p:spPr/>
        <p:txBody>
          <a:bodyPr/>
          <a:lstStyle>
            <a:lvl1pPr>
              <a:defRPr/>
            </a:lvl1pPr>
          </a:lstStyle>
          <a:p>
            <a:pPr>
              <a:defRPr/>
            </a:pPr>
            <a:fld id="{A4C30759-ED8B-4843-A8AF-E77494C855FF}" type="datetimeFigureOut">
              <a:rPr lang="zh-TW" altLang="en-US"/>
              <a:pPr>
                <a:defRPr/>
              </a:pPr>
              <a:t>2019/3/5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69262D6-528A-4F33-B6BA-1E0E187D7A4F}" type="slidenum">
              <a:rPr lang="zh-TW" altLang="en-US"/>
              <a:pPr>
                <a:defRPr/>
              </a:pPr>
              <a:t>‹#›</a:t>
            </a:fld>
            <a:endParaRPr lang="zh-TW" altLang="en-US"/>
          </a:p>
        </p:txBody>
      </p:sp>
    </p:spTree>
    <p:extLst>
      <p:ext uri="{BB962C8B-B14F-4D97-AF65-F5344CB8AC3E}">
        <p14:creationId xmlns:p14="http://schemas.microsoft.com/office/powerpoint/2010/main" val="341949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訂版面配置">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07435" y="1052736"/>
            <a:ext cx="10396736" cy="2664296"/>
          </a:xfrm>
        </p:spPr>
        <p:txBody>
          <a:bodyPr anchor="t">
            <a:normAutofit/>
          </a:bodyPr>
          <a:lstStyle>
            <a:lvl1pPr marL="914377" indent="-914377" algn="l">
              <a:buFont typeface="Arial" panose="020B0604020202020204" pitchFamily="34" charset="0"/>
              <a:buChar char="•"/>
              <a:defRPr sz="6400">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日期版面配置區 2"/>
          <p:cNvSpPr>
            <a:spLocks noGrp="1"/>
          </p:cNvSpPr>
          <p:nvPr>
            <p:ph type="dt" sz="half" idx="10"/>
          </p:nvPr>
        </p:nvSpPr>
        <p:spPr/>
        <p:txBody>
          <a:bodyPr/>
          <a:lstStyle>
            <a:lvl1pPr>
              <a:defRPr/>
            </a:lvl1pPr>
          </a:lstStyle>
          <a:p>
            <a:pPr>
              <a:defRPr/>
            </a:pPr>
            <a:fld id="{DCD15B6C-2D20-4A4E-87EB-08AABB689EA2}" type="datetimeFigureOut">
              <a:rPr lang="zh-TW" altLang="en-US"/>
              <a:pPr>
                <a:defRPr/>
              </a:pPr>
              <a:t>2019/3/5</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pPr>
              <a:defRPr/>
            </a:pPr>
            <a:fld id="{B7017E57-85DF-4EB9-A896-579FF20308A3}" type="slidenum">
              <a:rPr lang="zh-TW" altLang="en-US"/>
              <a:pPr>
                <a:defRPr/>
              </a:pPr>
              <a:t>‹#›</a:t>
            </a:fld>
            <a:endParaRPr lang="zh-TW" altLang="en-US"/>
          </a:p>
        </p:txBody>
      </p:sp>
    </p:spTree>
    <p:extLst>
      <p:ext uri="{BB962C8B-B14F-4D97-AF65-F5344CB8AC3E}">
        <p14:creationId xmlns:p14="http://schemas.microsoft.com/office/powerpoint/2010/main" val="152457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標楷體" pitchFamily="65" charset="-120"/>
                <a:ea typeface="標楷體" pitchFamily="65" charset="-120"/>
              </a:defRPr>
            </a:lvl1p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3183306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1926041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2554788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03358598-D35E-4B3C-A32B-C89D630ECDDD}" type="datetimeFigureOut">
              <a:rPr lang="zh-TW" altLang="en-US"/>
              <a:pPr>
                <a:defRPr/>
              </a:pPr>
              <a:t>2019/3/5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6D7E5B8F-A74D-4CB6-9D36-36C2F891C25A}" type="slidenum">
              <a:rPr lang="zh-TW" altLang="en-US"/>
              <a:pPr>
                <a:defRPr/>
              </a:pPr>
              <a:t>‹#›</a:t>
            </a:fld>
            <a:endParaRPr lang="zh-TW" altLang="en-US"/>
          </a:p>
        </p:txBody>
      </p:sp>
    </p:spTree>
    <p:extLst>
      <p:ext uri="{BB962C8B-B14F-4D97-AF65-F5344CB8AC3E}">
        <p14:creationId xmlns:p14="http://schemas.microsoft.com/office/powerpoint/2010/main" val="1881611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3278821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779991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290037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CB42354-3BDD-478B-89A5-2A7D02C27F53}" type="datetime1">
              <a:rPr lang="zh-TW" altLang="en-US" smtClean="0"/>
              <a:t>2019/3/5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57118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659703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274159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9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2381943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0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2820552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2458636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2889278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3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3009915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6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692396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7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1328895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03358598-D35E-4B3C-A32B-C89D630ECDDD}" type="datetimeFigureOut">
              <a:rPr lang="zh-TW" altLang="en-US"/>
              <a:pPr>
                <a:defRPr/>
              </a:pPr>
              <a:t>2019/3/5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6D7E5B8F-A74D-4CB6-9D36-36C2F891C25A}" type="slidenum">
              <a:rPr lang="zh-TW" altLang="en-US"/>
              <a:pPr>
                <a:defRPr/>
              </a:pPr>
              <a:t>‹#›</a:t>
            </a:fld>
            <a:endParaRPr lang="zh-TW" altLang="en-US"/>
          </a:p>
        </p:txBody>
      </p:sp>
    </p:spTree>
    <p:extLst>
      <p:ext uri="{BB962C8B-B14F-4D97-AF65-F5344CB8AC3E}">
        <p14:creationId xmlns:p14="http://schemas.microsoft.com/office/powerpoint/2010/main" val="403412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10D8824D-84B5-451D-A4D0-6B4E135B794B}" type="datetime1">
              <a:rPr lang="zh-TW" altLang="en-US" smtClean="0"/>
              <a:t>2019/3/5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1326930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normAutofit/>
          </a:bodyPr>
          <a:lstStyle>
            <a:lvl1pPr>
              <a:defRPr sz="6400">
                <a:solidFill>
                  <a:schemeClr val="bg1"/>
                </a:solidFill>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7" name="文字版面配置區 3"/>
          <p:cNvSpPr>
            <a:spLocks noGrp="1"/>
          </p:cNvSpPr>
          <p:nvPr>
            <p:ph type="body" idx="1"/>
          </p:nvPr>
        </p:nvSpPr>
        <p:spPr>
          <a:xfrm>
            <a:off x="623392" y="5661248"/>
            <a:ext cx="10747243" cy="576064"/>
          </a:xfrm>
        </p:spPr>
        <p:txBody>
          <a:bodyPr>
            <a:normAutofit/>
          </a:bodyPr>
          <a:lstStyle>
            <a:lvl1pPr marL="0" indent="0">
              <a:buNone/>
              <a:defRPr sz="3733">
                <a:solidFill>
                  <a:schemeClr val="bg1"/>
                </a:solidFill>
                <a:latin typeface="標楷體" panose="03000509000000000000" pitchFamily="65" charset="-120"/>
                <a:ea typeface="標楷體" panose="03000509000000000000" pitchFamily="65" charset="-120"/>
              </a:defRPr>
            </a:lvl1pPr>
          </a:lstStyle>
          <a:p>
            <a:endParaRPr lang="zh-TW" altLang="en-US" dirty="0"/>
          </a:p>
        </p:txBody>
      </p:sp>
    </p:spTree>
    <p:extLst>
      <p:ext uri="{BB962C8B-B14F-4D97-AF65-F5344CB8AC3E}">
        <p14:creationId xmlns:p14="http://schemas.microsoft.com/office/powerpoint/2010/main" val="1851398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pic>
        <p:nvPicPr>
          <p:cNvPr id="2" name="圖片 6"/>
          <p:cNvPicPr>
            <a:picLocks noChangeAspect="1"/>
          </p:cNvPicPr>
          <p:nvPr userDrawn="1"/>
        </p:nvPicPr>
        <p:blipFill>
          <a:blip r:embed="rId2" cstate="print">
            <a:extLst>
              <a:ext uri="{28A0092B-C50C-407E-A947-70E740481C1C}">
                <a14:useLocalDpi xmlns:a14="http://schemas.microsoft.com/office/drawing/2010/main" val="0"/>
              </a:ext>
            </a:extLst>
          </a:blip>
          <a:srcRect t="7220" b="-65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045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2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文字版面配置區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日期版面配置區 3"/>
          <p:cNvSpPr>
            <a:spLocks noGrp="1"/>
          </p:cNvSpPr>
          <p:nvPr>
            <p:ph type="dt" sz="half" idx="10"/>
          </p:nvPr>
        </p:nvSpPr>
        <p:spPr/>
        <p:txBody>
          <a:bodyPr/>
          <a:lstStyle>
            <a:lvl1pPr>
              <a:defRPr/>
            </a:lvl1pPr>
          </a:lstStyle>
          <a:p>
            <a:pPr>
              <a:defRPr/>
            </a:pPr>
            <a:fld id="{6709BFC1-71E7-435C-8538-6DF2F04B4AA3}" type="datetimeFigureOut">
              <a:rPr lang="zh-TW" altLang="en-US"/>
              <a:pPr>
                <a:defRPr/>
              </a:pPr>
              <a:t>2019/3/5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29E36A-02B5-4E8E-B37C-4904433CF59E}" type="slidenum">
              <a:rPr lang="zh-TW" altLang="en-US"/>
              <a:pPr>
                <a:defRPr/>
              </a:pPr>
              <a:t>‹#›</a:t>
            </a:fld>
            <a:endParaRPr lang="zh-TW" altLang="en-US"/>
          </a:p>
        </p:txBody>
      </p:sp>
    </p:spTree>
    <p:extLst>
      <p:ext uri="{BB962C8B-B14F-4D97-AF65-F5344CB8AC3E}">
        <p14:creationId xmlns:p14="http://schemas.microsoft.com/office/powerpoint/2010/main" val="2367511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延伸引導2">
    <p:bg>
      <p:bgPr>
        <a:gradFill rotWithShape="0">
          <a:gsLst>
            <a:gs pos="0">
              <a:srgbClr val="DEC59E"/>
            </a:gs>
            <a:gs pos="64999">
              <a:srgbClr val="F0EBD5"/>
            </a:gs>
            <a:gs pos="97000">
              <a:srgbClr val="D1C39F"/>
            </a:gs>
            <a:gs pos="100000">
              <a:srgbClr val="D1C39F"/>
            </a:gs>
          </a:gsLst>
          <a:lin ang="5400000"/>
        </a:gra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8638119" y="4437063"/>
            <a:ext cx="3543300" cy="2609851"/>
          </a:xfrm>
          <a:prstGeom prst="rect">
            <a:avLst/>
          </a:prstGeom>
          <a:noFill/>
          <a:ln w="9525">
            <a:noFill/>
            <a:miter lim="800000"/>
            <a:headEnd/>
            <a:tailEnd/>
          </a:ln>
          <a:effectLst/>
        </p:spPr>
      </p:pic>
      <p:sp>
        <p:nvSpPr>
          <p:cNvPr id="4" name="文字方塊 3"/>
          <p:cNvSpPr txBox="1">
            <a:spLocks noChangeArrowheads="1"/>
          </p:cNvSpPr>
          <p:nvPr userDrawn="1"/>
        </p:nvSpPr>
        <p:spPr bwMode="auto">
          <a:xfrm>
            <a:off x="5232400" y="6308725"/>
            <a:ext cx="4224867"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defRPr/>
            </a:pPr>
            <a:endParaRPr kumimoji="0" lang="zh-TW" altLang="en-US" sz="3733">
              <a:latin typeface="標楷體" pitchFamily="65" charset="-120"/>
              <a:ea typeface="標楷體" pitchFamily="65" charset="-120"/>
            </a:endParaRPr>
          </a:p>
        </p:txBody>
      </p:sp>
      <p:sp>
        <p:nvSpPr>
          <p:cNvPr id="7" name="標題 1"/>
          <p:cNvSpPr>
            <a:spLocks noGrp="1"/>
          </p:cNvSpPr>
          <p:nvPr>
            <p:ph type="title"/>
          </p:nvPr>
        </p:nvSpPr>
        <p:spPr>
          <a:xfrm>
            <a:off x="609600" y="274637"/>
            <a:ext cx="10160000" cy="5530627"/>
          </a:xfrm>
        </p:spPr>
        <p:txBody>
          <a:bodyPr/>
          <a:lstStyle>
            <a:lvl1pPr algn="ctr">
              <a:defRPr sz="8000" b="1">
                <a:solidFill>
                  <a:schemeClr val="tx1"/>
                </a:solidFill>
              </a:defRPr>
            </a:lvl1pPr>
          </a:lstStyle>
          <a:p>
            <a:r>
              <a:rPr lang="zh-TW" altLang="en-US" dirty="0"/>
              <a:t>按一下以編輯母片標題樣式</a:t>
            </a:r>
          </a:p>
        </p:txBody>
      </p:sp>
      <p:sp>
        <p:nvSpPr>
          <p:cNvPr id="5" name="Slide Number Placeholder 5"/>
          <p:cNvSpPr>
            <a:spLocks noGrp="1"/>
          </p:cNvSpPr>
          <p:nvPr>
            <p:ph type="sldNum" sz="quarter" idx="10"/>
          </p:nvPr>
        </p:nvSpPr>
        <p:spPr>
          <a:xfrm>
            <a:off x="11374969" y="5648325"/>
            <a:ext cx="732367" cy="396875"/>
          </a:xfrm>
          <a:prstGeom prst="bracketPair">
            <a:avLst>
              <a:gd name="adj" fmla="val 17949"/>
            </a:avLst>
          </a:prstGeom>
        </p:spPr>
        <p:txBody>
          <a:bodyPr/>
          <a:lstStyle>
            <a:lvl1pPr fontAlgn="auto">
              <a:spcBef>
                <a:spcPts val="0"/>
              </a:spcBef>
              <a:spcAft>
                <a:spcPts val="0"/>
              </a:spcAft>
              <a:defRPr kumimoji="0">
                <a:latin typeface="+mn-lt"/>
                <a:ea typeface="+mn-ea"/>
              </a:defRPr>
            </a:lvl1pPr>
          </a:lstStyle>
          <a:p>
            <a:pPr>
              <a:defRPr/>
            </a:pPr>
            <a:fld id="{AC771C09-5FE3-4A3F-89AE-6946AABFE4BD}" type="slidenum">
              <a:rPr lang="zh-TW" altLang="en-US"/>
              <a:pPr>
                <a:defRPr/>
              </a:pPr>
              <a:t>‹#›</a:t>
            </a:fld>
            <a:endParaRPr lang="zh-TW" altLang="en-US"/>
          </a:p>
        </p:txBody>
      </p:sp>
    </p:spTree>
    <p:extLst>
      <p:ext uri="{BB962C8B-B14F-4D97-AF65-F5344CB8AC3E}">
        <p14:creationId xmlns:p14="http://schemas.microsoft.com/office/powerpoint/2010/main" val="1352378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延伸引導1">
    <p:bg>
      <p:bgPr>
        <a:gradFill rotWithShape="0">
          <a:gsLst>
            <a:gs pos="0">
              <a:srgbClr val="E9D9BE"/>
            </a:gs>
            <a:gs pos="64999">
              <a:srgbClr val="F0EBD5"/>
            </a:gs>
            <a:gs pos="97000">
              <a:srgbClr val="D1C39F"/>
            </a:gs>
            <a:gs pos="100000">
              <a:srgbClr val="D1C39F"/>
            </a:gs>
          </a:gsLst>
          <a:lin ang="5400000"/>
        </a:gradFill>
        <a:effectLst/>
      </p:bgPr>
    </p:bg>
    <p:spTree>
      <p:nvGrpSpPr>
        <p:cNvPr id="1" name=""/>
        <p:cNvGrpSpPr/>
        <p:nvPr/>
      </p:nvGrpSpPr>
      <p:grpSpPr>
        <a:xfrm>
          <a:off x="0" y="0"/>
          <a:ext cx="0" cy="0"/>
          <a:chOff x="0" y="0"/>
          <a:chExt cx="0" cy="0"/>
        </a:xfrm>
      </p:grpSpPr>
      <p:sp>
        <p:nvSpPr>
          <p:cNvPr id="7" name="標題版面配置區 1"/>
          <p:cNvSpPr>
            <a:spLocks noGrp="1"/>
          </p:cNvSpPr>
          <p:nvPr>
            <p:ph type="title"/>
          </p:nvPr>
        </p:nvSpPr>
        <p:spPr>
          <a:xfrm>
            <a:off x="609600" y="274639"/>
            <a:ext cx="10972800" cy="1143000"/>
          </a:xfrm>
          <a:prstGeom prst="rect">
            <a:avLst/>
          </a:prstGeom>
        </p:spPr>
        <p:txBody>
          <a:bodyPr/>
          <a:lstStyle/>
          <a:p>
            <a:r>
              <a:rPr lang="zh-TW" altLang="en-US" dirty="0"/>
              <a:t>按一下以編輯母片標題樣式</a:t>
            </a:r>
          </a:p>
        </p:txBody>
      </p:sp>
      <p:sp>
        <p:nvSpPr>
          <p:cNvPr id="5" name="文字版面配置區 2"/>
          <p:cNvSpPr>
            <a:spLocks noGrp="1"/>
          </p:cNvSpPr>
          <p:nvPr>
            <p:ph idx="1"/>
          </p:nvPr>
        </p:nvSpPr>
        <p:spPr>
          <a:xfrm>
            <a:off x="609600" y="1600201"/>
            <a:ext cx="10972800" cy="4525963"/>
          </a:xfrm>
          <a:prstGeom prst="rect">
            <a:avLst/>
          </a:prstGeom>
        </p:spPr>
        <p:txBody>
          <a:bodyPr rtlCol="0">
            <a:normAutofit/>
          </a:body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Tree>
    <p:extLst>
      <p:ext uri="{BB962C8B-B14F-4D97-AF65-F5344CB8AC3E}">
        <p14:creationId xmlns:p14="http://schemas.microsoft.com/office/powerpoint/2010/main" val="1861964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延伸引導1">
    <p:bg>
      <p:bgPr>
        <a:gradFill rotWithShape="0">
          <a:gsLst>
            <a:gs pos="0">
              <a:srgbClr val="E9D9BE"/>
            </a:gs>
            <a:gs pos="64999">
              <a:srgbClr val="F0EBD5"/>
            </a:gs>
            <a:gs pos="97000">
              <a:srgbClr val="D1C39F"/>
            </a:gs>
            <a:gs pos="100000">
              <a:srgbClr val="D1C39F"/>
            </a:gs>
          </a:gsLst>
          <a:lin ang="5400000"/>
        </a:gra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623392" y="260648"/>
            <a:ext cx="10463675" cy="5616624"/>
          </a:xfrm>
        </p:spPr>
        <p:txBody>
          <a:bodyPr>
            <a:noAutofit/>
          </a:bodyPr>
          <a:lstStyle>
            <a:lvl1pPr marL="0" indent="0" algn="l">
              <a:buNone/>
              <a:defRPr sz="6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TW" altLang="en-US" dirty="0"/>
              <a:t>按一下以編輯母片副標題樣式</a:t>
            </a:r>
            <a:endParaRPr lang="en-US" dirty="0"/>
          </a:p>
        </p:txBody>
      </p:sp>
    </p:spTree>
    <p:extLst>
      <p:ext uri="{BB962C8B-B14F-4D97-AF65-F5344CB8AC3E}">
        <p14:creationId xmlns:p14="http://schemas.microsoft.com/office/powerpoint/2010/main" val="137776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7D68495-2357-43B5-A527-E2F128E93C01}" type="datetime1">
              <a:rPr lang="zh-TW" altLang="en-US" smtClean="0"/>
              <a:t>2019/3/5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19174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B113D45-D641-44AC-AD0C-C7411C86B305}" type="datetime1">
              <a:rPr lang="zh-TW" altLang="en-US" smtClean="0"/>
              <a:t>2019/3/5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409243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8616F64-CD67-496C-9478-A27CCAB37B17}" type="datetime1">
              <a:rPr lang="zh-TW" altLang="en-US" smtClean="0"/>
              <a:t>2019/3/5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358056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14B3D37C-EFC0-446A-9DB4-50957B382194}" type="datetime1">
              <a:rPr lang="zh-TW" altLang="en-US" smtClean="0"/>
              <a:t>2019/3/5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40583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image" Target="../media/image5.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88653"/>
            <a:ext cx="10131425" cy="825584"/>
          </a:xfrm>
          <a:prstGeom prst="rect">
            <a:avLst/>
          </a:prstGeom>
          <a:effectLst/>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85801" y="1247461"/>
            <a:ext cx="10131425" cy="5038282"/>
          </a:xfrm>
          <a:prstGeom prst="rect">
            <a:avLst/>
          </a:prstGeom>
        </p:spPr>
        <p:txBody>
          <a:bodyPr vert="horz" lIns="91440" tIns="45720" rIns="91440" bIns="45720" rtlCol="0" anchor="ctr">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8589660" y="6342916"/>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F5F4FB-7A38-4388-AA4F-F93EA15E07FC}" type="datetime1">
              <a:rPr lang="zh-TW" altLang="en-US" smtClean="0"/>
              <a:t>2019/3/5</a:t>
            </a:fld>
            <a:endParaRPr lang="zh-TW" altLang="en-US"/>
          </a:p>
        </p:txBody>
      </p:sp>
      <p:sp>
        <p:nvSpPr>
          <p:cNvPr id="5" name="Footer Placeholder 4"/>
          <p:cNvSpPr>
            <a:spLocks noGrp="1"/>
          </p:cNvSpPr>
          <p:nvPr>
            <p:ph type="ftr" sz="quarter" idx="3"/>
          </p:nvPr>
        </p:nvSpPr>
        <p:spPr>
          <a:xfrm>
            <a:off x="685800" y="6342916"/>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266060" y="6342916"/>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6047D0-DEA0-40D4-AF5D-F38761EEBEA3}" type="slidenum">
              <a:rPr lang="zh-TW" altLang="en-US" smtClean="0"/>
              <a:t>‹#›</a:t>
            </a:fld>
            <a:endParaRPr lang="zh-TW" altLang="en-US"/>
          </a:p>
        </p:txBody>
      </p:sp>
    </p:spTree>
    <p:extLst>
      <p:ext uri="{BB962C8B-B14F-4D97-AF65-F5344CB8AC3E}">
        <p14:creationId xmlns:p14="http://schemas.microsoft.com/office/powerpoint/2010/main" val="21387882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800" kern="1200" cap="all">
          <a:ln w="3175" cmpd="sng">
            <a:noFill/>
          </a:ln>
          <a:solidFill>
            <a:schemeClr val="tx1"/>
          </a:solidFill>
          <a:effectLst/>
          <a:latin typeface="微軟正黑體" panose="020B0604030504040204" pitchFamily="34" charset="-120"/>
          <a:ea typeface="微軟正黑體" panose="020B0604030504040204" pitchFamily="34" charset="-12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4000" kern="1200" cap="none">
          <a:solidFill>
            <a:schemeClr val="tx1"/>
          </a:solidFill>
          <a:effectLst/>
          <a:latin typeface="微軟正黑體" panose="020B0604030504040204" pitchFamily="34" charset="-120"/>
          <a:ea typeface="微軟正黑體" panose="020B0604030504040204" pitchFamily="34" charset="-120"/>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3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3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28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28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8" name="矩形 7"/>
          <p:cNvSpPr/>
          <p:nvPr/>
        </p:nvSpPr>
        <p:spPr>
          <a:xfrm>
            <a:off x="340388" y="5047395"/>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9" name="矩形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0" name="矩形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1" name="矩形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12" name="矩形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15" name="矩形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16" name="矩形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7" name="矩形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22" name="標題版面配置區 21"/>
          <p:cNvSpPr>
            <a:spLocks noGrp="1"/>
          </p:cNvSpPr>
          <p:nvPr>
            <p:ph type="title"/>
          </p:nvPr>
        </p:nvSpPr>
        <p:spPr>
          <a:xfrm>
            <a:off x="1219200" y="512064"/>
            <a:ext cx="10363200" cy="914400"/>
          </a:xfrm>
          <a:prstGeom prst="rect">
            <a:avLst/>
          </a:prstGeom>
        </p:spPr>
        <p:txBody>
          <a:bodyPr vert="horz" anchor="t">
            <a:no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14" name="日期版面配置區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467">
                <a:solidFill>
                  <a:schemeClr val="tx2"/>
                </a:solidFill>
              </a:defRPr>
            </a:lvl1pPr>
            <a:extLst/>
          </a:lstStyle>
          <a:p>
            <a:fld id="{5BBEAD13-0566-4C6C-97E7-55F17F24B09F}" type="datetimeFigureOut">
              <a:rPr lang="zh-TW" altLang="en-US" smtClean="0"/>
              <a:pPr/>
              <a:t>2019/3/5</a:t>
            </a:fld>
            <a:endParaRPr lang="zh-TW" altLang="en-US"/>
          </a:p>
        </p:txBody>
      </p:sp>
      <p:sp>
        <p:nvSpPr>
          <p:cNvPr id="3" name="頁尾版面配置區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467">
                <a:solidFill>
                  <a:schemeClr val="tx2"/>
                </a:solidFill>
              </a:defRPr>
            </a:lvl1pPr>
            <a:extLst/>
          </a:lstStyle>
          <a:p>
            <a:endParaRPr lang="zh-TW" altLang="en-US"/>
          </a:p>
        </p:txBody>
      </p:sp>
      <p:sp>
        <p:nvSpPr>
          <p:cNvPr id="23" name="投影片編號版面配置區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600">
                <a:solidFill>
                  <a:schemeClr val="tx2"/>
                </a:solidFill>
              </a:defRPr>
            </a:lvl1pPr>
            <a:extLst/>
          </a:lstStyle>
          <a:p>
            <a:endParaRPr lang="zh-TW" altLang="en-US" dirty="0"/>
          </a:p>
        </p:txBody>
      </p:sp>
      <p:sp>
        <p:nvSpPr>
          <p:cNvPr id="18" name="矩形 17"/>
          <p:cNvSpPr/>
          <p:nvPr userDrawn="1"/>
        </p:nvSpPr>
        <p:spPr>
          <a:xfrm>
            <a:off x="0" y="0"/>
            <a:ext cx="527381" cy="1412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0" name="矩形 19"/>
          <p:cNvSpPr/>
          <p:nvPr userDrawn="1"/>
        </p:nvSpPr>
        <p:spPr>
          <a:xfrm>
            <a:off x="0" y="1412776"/>
            <a:ext cx="527381" cy="19313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矩形 20"/>
          <p:cNvSpPr/>
          <p:nvPr userDrawn="1"/>
        </p:nvSpPr>
        <p:spPr>
          <a:xfrm>
            <a:off x="0" y="3332989"/>
            <a:ext cx="527381" cy="3525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pic>
        <p:nvPicPr>
          <p:cNvPr id="24" name="Picture 2"/>
          <p:cNvPicPr>
            <a:picLocks noChangeArrowheads="1"/>
          </p:cNvPicPr>
          <p:nvPr userDrawn="1"/>
        </p:nvPicPr>
        <p:blipFill>
          <a:blip r:embed="rId40" cstate="print"/>
          <a:srcRect/>
          <a:stretch>
            <a:fillRect/>
          </a:stretch>
        </p:blipFill>
        <p:spPr bwMode="auto">
          <a:xfrm>
            <a:off x="10622557" y="260649"/>
            <a:ext cx="1569443" cy="581687"/>
          </a:xfrm>
          <a:prstGeom prst="rect">
            <a:avLst/>
          </a:prstGeom>
          <a:noFill/>
          <a:ln>
            <a:noFill/>
          </a:ln>
          <a:effectLst>
            <a:outerShdw blurRad="76200" dist="50800" dir="2700000" algn="ctr" rotWithShape="0">
              <a:schemeClr val="bg2">
                <a:alpha val="75000"/>
              </a:schemeClr>
            </a:outerShdw>
          </a:effectLst>
          <a:extLst/>
        </p:spPr>
      </p:pic>
      <p:pic>
        <p:nvPicPr>
          <p:cNvPr id="25" name="Picture 3"/>
          <p:cNvPicPr>
            <a:picLocks noChangeArrowheads="1"/>
          </p:cNvPicPr>
          <p:nvPr userDrawn="1"/>
        </p:nvPicPr>
        <p:blipFill>
          <a:blip r:embed="rId41" cstate="print"/>
          <a:srcRect/>
          <a:stretch>
            <a:fillRect/>
          </a:stretch>
        </p:blipFill>
        <p:spPr bwMode="auto">
          <a:xfrm>
            <a:off x="-48683" y="155245"/>
            <a:ext cx="1579563" cy="576000"/>
          </a:xfrm>
          <a:prstGeom prst="rect">
            <a:avLst/>
          </a:prstGeom>
          <a:noFill/>
          <a:ln>
            <a:noFill/>
          </a:ln>
          <a:effectLst>
            <a:outerShdw blurRad="76200" dist="50800" dir="2700000" algn="ctr" rotWithShape="0">
              <a:schemeClr val="bg2">
                <a:alpha val="75000"/>
              </a:schemeClr>
            </a:outerShdw>
          </a:effectLst>
          <a:extLst/>
        </p:spPr>
      </p:pic>
    </p:spTree>
    <p:extLst>
      <p:ext uri="{BB962C8B-B14F-4D97-AF65-F5344CB8AC3E}">
        <p14:creationId xmlns:p14="http://schemas.microsoft.com/office/powerpoint/2010/main" val="178599860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 id="2147483712" r:id="rId34"/>
    <p:sldLayoutId id="2147483713" r:id="rId35"/>
    <p:sldLayoutId id="2147483714" r:id="rId36"/>
    <p:sldLayoutId id="2147483715" r:id="rId37"/>
    <p:sldLayoutId id="2147483716" r:id="rId38"/>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latinLnBrk="0" hangingPunct="1">
        <a:spcBef>
          <a:spcPct val="0"/>
        </a:spcBef>
        <a:buNone/>
        <a:defRPr kumimoji="0" sz="5333" kern="1200" spc="-133" baseline="0">
          <a:solidFill>
            <a:schemeClr val="tx2">
              <a:satMod val="200000"/>
            </a:schemeClr>
          </a:solidFill>
          <a:latin typeface="+mj-lt"/>
          <a:ea typeface="+mj-ea"/>
          <a:cs typeface="+mj-cs"/>
        </a:defRPr>
      </a:lvl1pPr>
      <a:extLst/>
    </p:titleStyle>
    <p:bodyStyle>
      <a:lvl1pPr marL="548626" indent="-457189" algn="l" rtl="0" eaLnBrk="1" latinLnBrk="0" hangingPunct="1">
        <a:spcBef>
          <a:spcPts val="933"/>
        </a:spcBef>
        <a:buClr>
          <a:schemeClr val="tx2"/>
        </a:buClr>
        <a:buSzPct val="95000"/>
        <a:buFont typeface="Wingdings"/>
        <a:buChar char=""/>
        <a:defRPr kumimoji="0" sz="4000" kern="1200">
          <a:solidFill>
            <a:schemeClr val="tx1"/>
          </a:solidFill>
          <a:latin typeface="+mn-lt"/>
          <a:ea typeface="+mn-ea"/>
          <a:cs typeface="+mn-cs"/>
        </a:defRPr>
      </a:lvl1pPr>
      <a:lvl2pPr marL="987527" indent="-380990" algn="l" rtl="0" eaLnBrk="1" latinLnBrk="0" hangingPunct="1">
        <a:spcBef>
          <a:spcPct val="20000"/>
        </a:spcBef>
        <a:buClr>
          <a:schemeClr val="accent2"/>
        </a:buClr>
        <a:buSzPct val="90000"/>
        <a:buFont typeface="Wingdings"/>
        <a:buChar char=""/>
        <a:defRPr kumimoji="0" sz="3467" kern="1200">
          <a:solidFill>
            <a:schemeClr val="tx1"/>
          </a:solidFill>
          <a:latin typeface="+mn-lt"/>
          <a:ea typeface="+mn-ea"/>
          <a:cs typeface="+mn-cs"/>
        </a:defRPr>
      </a:lvl2pPr>
      <a:lvl3pPr marL="1328895" indent="-304792" algn="l" rtl="0" eaLnBrk="1" latinLnBrk="0" hangingPunct="1">
        <a:spcBef>
          <a:spcPct val="20000"/>
        </a:spcBef>
        <a:buClr>
          <a:schemeClr val="accent2"/>
        </a:buClr>
        <a:buFont typeface="Wingdings 2"/>
        <a:buChar char=""/>
        <a:defRPr kumimoji="0" sz="3200" kern="1200">
          <a:solidFill>
            <a:schemeClr val="tx1"/>
          </a:solidFill>
          <a:latin typeface="+mn-lt"/>
          <a:ea typeface="+mn-ea"/>
          <a:cs typeface="+mn-cs"/>
        </a:defRPr>
      </a:lvl3pPr>
      <a:lvl4pPr marL="1682454" indent="-304792" algn="l" rtl="0" eaLnBrk="1" latinLnBrk="0" hangingPunct="1">
        <a:spcBef>
          <a:spcPct val="20000"/>
        </a:spcBef>
        <a:buClr>
          <a:schemeClr val="accent3"/>
        </a:buClr>
        <a:buFont typeface="Wingdings 3"/>
        <a:buChar char=""/>
        <a:defRPr kumimoji="0" sz="2933" kern="1200">
          <a:solidFill>
            <a:schemeClr val="tx1"/>
          </a:solidFill>
          <a:latin typeface="+mn-lt"/>
          <a:ea typeface="+mn-ea"/>
          <a:cs typeface="+mn-cs"/>
        </a:defRPr>
      </a:lvl4pPr>
      <a:lvl5pPr marL="1975055" indent="-280409" algn="l" rtl="0" eaLnBrk="1" latinLnBrk="0" hangingPunct="1">
        <a:spcBef>
          <a:spcPct val="20000"/>
        </a:spcBef>
        <a:buClr>
          <a:schemeClr val="accent3"/>
        </a:buClr>
        <a:buFont typeface="Wingdings 2"/>
        <a:buChar char=""/>
        <a:defRPr kumimoji="0" sz="2667" kern="1200">
          <a:solidFill>
            <a:schemeClr val="tx1"/>
          </a:solidFill>
          <a:latin typeface="+mn-lt"/>
          <a:ea typeface="+mn-ea"/>
          <a:cs typeface="+mn-cs"/>
        </a:defRPr>
      </a:lvl5pPr>
      <a:lvl6pPr marL="2279847" indent="-280409" algn="l" rtl="0" eaLnBrk="1" latinLnBrk="0" hangingPunct="1">
        <a:spcBef>
          <a:spcPct val="20000"/>
        </a:spcBef>
        <a:buClr>
          <a:schemeClr val="accent3"/>
        </a:buClr>
        <a:buFont typeface="Wingdings 2"/>
        <a:buChar char=""/>
        <a:defRPr kumimoji="0" sz="2400" kern="1200">
          <a:solidFill>
            <a:schemeClr val="tx1"/>
          </a:solidFill>
          <a:latin typeface="+mn-lt"/>
          <a:ea typeface="+mn-ea"/>
          <a:cs typeface="+mn-cs"/>
        </a:defRPr>
      </a:lvl6pPr>
      <a:lvl7pPr marL="2535873" indent="-243834" algn="l" rtl="0" eaLnBrk="1" latinLnBrk="0" hangingPunct="1">
        <a:spcBef>
          <a:spcPct val="20000"/>
        </a:spcBef>
        <a:buClr>
          <a:schemeClr val="accent4"/>
        </a:buClr>
        <a:buFont typeface="Wingdings 2"/>
        <a:buChar char=""/>
        <a:defRPr kumimoji="0" sz="2133" kern="1200">
          <a:solidFill>
            <a:schemeClr val="tx1"/>
          </a:solidFill>
          <a:latin typeface="+mn-lt"/>
          <a:ea typeface="+mn-ea"/>
          <a:cs typeface="+mn-cs"/>
        </a:defRPr>
      </a:lvl7pPr>
      <a:lvl8pPr marL="2791898" indent="-243834" algn="l" rtl="0" eaLnBrk="1" latinLnBrk="0" hangingPunct="1">
        <a:spcBef>
          <a:spcPct val="20000"/>
        </a:spcBef>
        <a:buClr>
          <a:schemeClr val="accent4"/>
        </a:buClr>
        <a:buFont typeface="Wingdings 2"/>
        <a:buChar char=""/>
        <a:defRPr kumimoji="0" sz="2133" kern="1200">
          <a:solidFill>
            <a:schemeClr val="tx1"/>
          </a:solidFill>
          <a:latin typeface="+mn-lt"/>
          <a:ea typeface="+mn-ea"/>
          <a:cs typeface="+mn-cs"/>
        </a:defRPr>
      </a:lvl8pPr>
      <a:lvl9pPr marL="3047924" indent="-243834" algn="l" rtl="0" eaLnBrk="1" latinLnBrk="0" hangingPunct="1">
        <a:spcBef>
          <a:spcPct val="20000"/>
        </a:spcBef>
        <a:buClr>
          <a:schemeClr val="accent4"/>
        </a:buClr>
        <a:buFont typeface="Wingdings 2"/>
        <a:buChar char=""/>
        <a:defRPr kumimoji="0" sz="2133"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妙法蓮華經序品第一</a:t>
            </a:r>
          </a:p>
        </p:txBody>
      </p:sp>
      <p:sp>
        <p:nvSpPr>
          <p:cNvPr id="4" name="副標題 3"/>
          <p:cNvSpPr>
            <a:spLocks noGrp="1"/>
          </p:cNvSpPr>
          <p:nvPr>
            <p:ph type="subTitle" idx="1"/>
          </p:nvPr>
        </p:nvSpPr>
        <p:spPr>
          <a:xfrm>
            <a:off x="1199456" y="2852936"/>
            <a:ext cx="10363200" cy="1508760"/>
          </a:xfrm>
        </p:spPr>
        <p:txBody>
          <a:bodyPr/>
          <a:lstStyle/>
          <a:p>
            <a:r>
              <a:rPr lang="en-US" altLang="zh-TW" dirty="0">
                <a:latin typeface="標楷體" pitchFamily="65" charset="-120"/>
                <a:ea typeface="標楷體" pitchFamily="65" charset="-120"/>
              </a:rPr>
              <a:t>2018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07</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日</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導讀人： 高明智</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惟智</a:t>
            </a:r>
            <a:r>
              <a:rPr lang="en-US" altLang="zh-TW" dirty="0">
                <a:latin typeface="標楷體" pitchFamily="65" charset="-120"/>
                <a:ea typeface="標楷體" pitchFamily="65" charset="-120"/>
              </a:rPr>
              <a:t>)</a:t>
            </a:r>
          </a:p>
        </p:txBody>
      </p:sp>
      <p:pic>
        <p:nvPicPr>
          <p:cNvPr id="7" name="圖片 6" descr="DSC_0035.JPG"/>
          <p:cNvPicPr>
            <a:picLocks noChangeAspect="1"/>
          </p:cNvPicPr>
          <p:nvPr/>
        </p:nvPicPr>
        <p:blipFill>
          <a:blip r:embed="rId2" cstate="print"/>
          <a:srcRect l="7467" t="20600" r="5424" b="30400"/>
          <a:stretch>
            <a:fillRect/>
          </a:stretch>
        </p:blipFill>
        <p:spPr>
          <a:xfrm>
            <a:off x="7728182" y="1220755"/>
            <a:ext cx="3360373" cy="3360373"/>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608730" y="1964267"/>
            <a:ext cx="8551396"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藥草喻品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8</a:t>
            </a:r>
            <a:r>
              <a:rPr lang="zh-TW" altLang="en-US" sz="3200" dirty="0"/>
              <a:t>月</a:t>
            </a:r>
            <a:r>
              <a:rPr lang="en-US" altLang="zh-TW" sz="3200" dirty="0"/>
              <a:t>22</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17763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126185"/>
            <a:ext cx="24111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法華經藥草喻品第五</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一頁書</a:t>
            </a:r>
          </a:p>
        </p:txBody>
      </p:sp>
      <p:sp>
        <p:nvSpPr>
          <p:cNvPr id="4" name="文字方塊 3">
            <a:extLst>
              <a:ext uri="{FF2B5EF4-FFF2-40B4-BE49-F238E27FC236}">
                <a16:creationId xmlns:a16="http://schemas.microsoft.com/office/drawing/2014/main" id="{7D17EFF9-C0C0-4067-9F11-5940286392AC}"/>
              </a:ext>
            </a:extLst>
          </p:cNvPr>
          <p:cNvSpPr txBox="1"/>
          <p:nvPr/>
        </p:nvSpPr>
        <p:spPr>
          <a:xfrm>
            <a:off x="4877434" y="828764"/>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未度者令度未解者令解未安者令安</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未涅槃者令得涅槃</a:t>
            </a:r>
          </a:p>
        </p:txBody>
      </p:sp>
      <p:sp>
        <p:nvSpPr>
          <p:cNvPr id="6" name="文字方塊 5">
            <a:extLst>
              <a:ext uri="{FF2B5EF4-FFF2-40B4-BE49-F238E27FC236}">
                <a16:creationId xmlns:a16="http://schemas.microsoft.com/office/drawing/2014/main" id="{77EDC601-8B3E-442A-9BC8-30416BBD2DA6}"/>
              </a:ext>
            </a:extLst>
          </p:cNvPr>
          <p:cNvSpPr txBox="1"/>
          <p:nvPr/>
        </p:nvSpPr>
        <p:spPr>
          <a:xfrm>
            <a:off x="10110166" y="3786150"/>
            <a:ext cx="1661993"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一味之水草木叢林　隨分受潤一切諸樹上中下等稱其大小各得生長</a:t>
            </a:r>
          </a:p>
        </p:txBody>
      </p:sp>
      <p:sp>
        <p:nvSpPr>
          <p:cNvPr id="9" name="文字方塊 8">
            <a:extLst>
              <a:ext uri="{FF2B5EF4-FFF2-40B4-BE49-F238E27FC236}">
                <a16:creationId xmlns:a16="http://schemas.microsoft.com/office/drawing/2014/main" id="{8BBAAD21-2255-4AD2-AE5D-C75A85C1EBB7}"/>
              </a:ext>
            </a:extLst>
          </p:cNvPr>
          <p:cNvSpPr txBox="1"/>
          <p:nvPr/>
        </p:nvSpPr>
        <p:spPr>
          <a:xfrm>
            <a:off x="376572" y="828764"/>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其雨普等四方俱下</a:t>
            </a:r>
          </a:p>
        </p:txBody>
      </p:sp>
      <p:sp>
        <p:nvSpPr>
          <p:cNvPr id="11" name="文字方塊 10">
            <a:extLst>
              <a:ext uri="{FF2B5EF4-FFF2-40B4-BE49-F238E27FC236}">
                <a16:creationId xmlns:a16="http://schemas.microsoft.com/office/drawing/2014/main" id="{0B4D4D4A-4224-40C9-821B-85D619901372}"/>
              </a:ext>
            </a:extLst>
          </p:cNvPr>
          <p:cNvSpPr txBox="1"/>
          <p:nvPr/>
        </p:nvSpPr>
        <p:spPr>
          <a:xfrm>
            <a:off x="9392947" y="3786150"/>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性分大小所潤是一</a:t>
            </a:r>
          </a:p>
        </p:txBody>
      </p:sp>
      <p:sp>
        <p:nvSpPr>
          <p:cNvPr id="12" name="文字方塊 11">
            <a:extLst>
              <a:ext uri="{FF2B5EF4-FFF2-40B4-BE49-F238E27FC236}">
                <a16:creationId xmlns:a16="http://schemas.microsoft.com/office/drawing/2014/main" id="{08355109-12D6-49EC-AEAF-0F90D4F96C5F}"/>
              </a:ext>
            </a:extLst>
          </p:cNvPr>
          <p:cNvSpPr txBox="1"/>
          <p:nvPr/>
        </p:nvSpPr>
        <p:spPr>
          <a:xfrm>
            <a:off x="6502620" y="3786150"/>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釋梵諸王是小藥草</a:t>
            </a:r>
          </a:p>
        </p:txBody>
      </p:sp>
      <p:sp>
        <p:nvSpPr>
          <p:cNvPr id="13" name="文字方塊 12">
            <a:extLst>
              <a:ext uri="{FF2B5EF4-FFF2-40B4-BE49-F238E27FC236}">
                <a16:creationId xmlns:a16="http://schemas.microsoft.com/office/drawing/2014/main" id="{AB824832-B5A6-4111-895F-FAC07AED6208}"/>
              </a:ext>
            </a:extLst>
          </p:cNvPr>
          <p:cNvSpPr txBox="1"/>
          <p:nvPr/>
        </p:nvSpPr>
        <p:spPr>
          <a:xfrm>
            <a:off x="8306394" y="3786150"/>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為大眾說甘露淨法　其法一味解脫涅槃</a:t>
            </a:r>
          </a:p>
        </p:txBody>
      </p:sp>
      <p:sp>
        <p:nvSpPr>
          <p:cNvPr id="15" name="文字方塊 14">
            <a:extLst>
              <a:ext uri="{FF2B5EF4-FFF2-40B4-BE49-F238E27FC236}">
                <a16:creationId xmlns:a16="http://schemas.microsoft.com/office/drawing/2014/main" id="{1EEF55F5-60D6-45D6-B73E-59ED43A31375}"/>
              </a:ext>
            </a:extLst>
          </p:cNvPr>
          <p:cNvSpPr txBox="1"/>
          <p:nvPr/>
        </p:nvSpPr>
        <p:spPr>
          <a:xfrm>
            <a:off x="7219841" y="3786150"/>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常為大乘而作因緣　我觀一切普皆平等</a:t>
            </a:r>
          </a:p>
        </p:txBody>
      </p:sp>
      <p:sp>
        <p:nvSpPr>
          <p:cNvPr id="20" name="文字方塊 19">
            <a:extLst>
              <a:ext uri="{FF2B5EF4-FFF2-40B4-BE49-F238E27FC236}">
                <a16:creationId xmlns:a16="http://schemas.microsoft.com/office/drawing/2014/main" id="{2BD82F28-B722-4671-B842-F0177AEE5832}"/>
              </a:ext>
            </a:extLst>
          </p:cNvPr>
          <p:cNvSpPr txBox="1"/>
          <p:nvPr/>
        </p:nvSpPr>
        <p:spPr>
          <a:xfrm>
            <a:off x="5785399" y="3786150"/>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得緣覺證是中藥草</a:t>
            </a:r>
          </a:p>
        </p:txBody>
      </p:sp>
      <p:sp>
        <p:nvSpPr>
          <p:cNvPr id="21" name="文字方塊 20">
            <a:extLst>
              <a:ext uri="{FF2B5EF4-FFF2-40B4-BE49-F238E27FC236}">
                <a16:creationId xmlns:a16="http://schemas.microsoft.com/office/drawing/2014/main" id="{37EFA988-4F14-4C93-AC4B-E04D2E158955}"/>
              </a:ext>
            </a:extLst>
          </p:cNvPr>
          <p:cNvSpPr txBox="1"/>
          <p:nvPr/>
        </p:nvSpPr>
        <p:spPr>
          <a:xfrm>
            <a:off x="4698846" y="3786150"/>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求世尊處我當作佛　行精進定是上藥草</a:t>
            </a:r>
          </a:p>
        </p:txBody>
      </p:sp>
      <p:sp>
        <p:nvSpPr>
          <p:cNvPr id="22" name="文字方塊 21">
            <a:extLst>
              <a:ext uri="{FF2B5EF4-FFF2-40B4-BE49-F238E27FC236}">
                <a16:creationId xmlns:a16="http://schemas.microsoft.com/office/drawing/2014/main" id="{2785C1CB-BFC9-4D22-8AB1-5C314E810095}"/>
              </a:ext>
            </a:extLst>
          </p:cNvPr>
          <p:cNvSpPr txBox="1"/>
          <p:nvPr/>
        </p:nvSpPr>
        <p:spPr>
          <a:xfrm>
            <a:off x="3242961" y="3786150"/>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專心佛道常行慈悲自知作佛決定無疑　　是名小樹</a:t>
            </a:r>
          </a:p>
        </p:txBody>
      </p:sp>
      <p:sp>
        <p:nvSpPr>
          <p:cNvPr id="23" name="文字方塊 22">
            <a:extLst>
              <a:ext uri="{FF2B5EF4-FFF2-40B4-BE49-F238E27FC236}">
                <a16:creationId xmlns:a16="http://schemas.microsoft.com/office/drawing/2014/main" id="{24A49A76-899E-4929-A71E-BECEEFFBAFD7}"/>
              </a:ext>
            </a:extLst>
          </p:cNvPr>
          <p:cNvSpPr txBox="1"/>
          <p:nvPr/>
        </p:nvSpPr>
        <p:spPr>
          <a:xfrm>
            <a:off x="1787076" y="3786150"/>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安住神通轉不退輪　　度無量億百千眾生</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如是菩薩名為大樹</a:t>
            </a:r>
          </a:p>
        </p:txBody>
      </p:sp>
      <p:sp>
        <p:nvSpPr>
          <p:cNvPr id="25" name="文字方塊 24">
            <a:extLst>
              <a:ext uri="{FF2B5EF4-FFF2-40B4-BE49-F238E27FC236}">
                <a16:creationId xmlns:a16="http://schemas.microsoft.com/office/drawing/2014/main" id="{31880632-4C2A-49B3-B35B-91D78B76C1E2}"/>
              </a:ext>
            </a:extLst>
          </p:cNvPr>
          <p:cNvSpPr txBox="1"/>
          <p:nvPr/>
        </p:nvSpPr>
        <p:spPr>
          <a:xfrm>
            <a:off x="331191" y="3786150"/>
            <a:ext cx="1292662"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諸聲聞眾皆非滅度　　汝等所行是菩薩道</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漸漸修學悉當成佛</a:t>
            </a:r>
          </a:p>
        </p:txBody>
      </p:sp>
      <p:sp>
        <p:nvSpPr>
          <p:cNvPr id="27" name="文字方塊 26">
            <a:extLst>
              <a:ext uri="{FF2B5EF4-FFF2-40B4-BE49-F238E27FC236}">
                <a16:creationId xmlns:a16="http://schemas.microsoft.com/office/drawing/2014/main" id="{266B7DE0-20AE-467A-A0EC-14610D539E42}"/>
              </a:ext>
            </a:extLst>
          </p:cNvPr>
          <p:cNvSpPr txBox="1"/>
          <p:nvPr/>
        </p:nvSpPr>
        <p:spPr>
          <a:xfrm>
            <a:off x="6243131" y="828764"/>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於大眾中而唱是言我是如來應供正遍知明行足善逝世間解無上士調御丈夫天人師佛世尊</a:t>
            </a:r>
          </a:p>
        </p:txBody>
      </p:sp>
      <p:sp>
        <p:nvSpPr>
          <p:cNvPr id="28" name="文字方塊 27">
            <a:extLst>
              <a:ext uri="{FF2B5EF4-FFF2-40B4-BE49-F238E27FC236}">
                <a16:creationId xmlns:a16="http://schemas.microsoft.com/office/drawing/2014/main" id="{9210AD03-B982-4566-AC22-48C1383A2BB4}"/>
              </a:ext>
            </a:extLst>
          </p:cNvPr>
          <p:cNvSpPr txBox="1"/>
          <p:nvPr/>
        </p:nvSpPr>
        <p:spPr>
          <a:xfrm>
            <a:off x="8347491" y="828764"/>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迦葉當知如來出現於世如大雲起以大音聲普遍世界天人阿修羅如彼大雲遍覆三千大千國土</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10451847" y="828764"/>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迦葉當知如來說法其所說法皆悉到於一切智地</a:t>
            </a:r>
          </a:p>
        </p:txBody>
      </p:sp>
      <p:sp>
        <p:nvSpPr>
          <p:cNvPr id="38" name="文字方塊 37">
            <a:extLst>
              <a:ext uri="{FF2B5EF4-FFF2-40B4-BE49-F238E27FC236}">
                <a16:creationId xmlns:a16="http://schemas.microsoft.com/office/drawing/2014/main" id="{DB7F4AFE-B4C2-49AD-8EF0-3DED3F2D8E6F}"/>
              </a:ext>
            </a:extLst>
          </p:cNvPr>
          <p:cNvSpPr txBox="1"/>
          <p:nvPr/>
        </p:nvSpPr>
        <p:spPr>
          <a:xfrm>
            <a:off x="2257671" y="828764"/>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有智若聞則能信解</a:t>
            </a:r>
          </a:p>
        </p:txBody>
      </p:sp>
      <p:sp>
        <p:nvSpPr>
          <p:cNvPr id="39" name="文字方塊 38">
            <a:extLst>
              <a:ext uri="{FF2B5EF4-FFF2-40B4-BE49-F238E27FC236}">
                <a16:creationId xmlns:a16="http://schemas.microsoft.com/office/drawing/2014/main" id="{4C1BA824-3F51-4F74-B9FE-E60B85281E47}"/>
              </a:ext>
            </a:extLst>
          </p:cNvPr>
          <p:cNvSpPr txBox="1"/>
          <p:nvPr/>
        </p:nvSpPr>
        <p:spPr>
          <a:xfrm>
            <a:off x="1630638" y="828764"/>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以種種緣令得正見</a:t>
            </a:r>
          </a:p>
        </p:txBody>
      </p:sp>
      <p:sp>
        <p:nvSpPr>
          <p:cNvPr id="40" name="文字方塊 39">
            <a:extLst>
              <a:ext uri="{FF2B5EF4-FFF2-40B4-BE49-F238E27FC236}">
                <a16:creationId xmlns:a16="http://schemas.microsoft.com/office/drawing/2014/main" id="{6A8A2B75-8C9B-4717-A39E-243BD257E9C6}"/>
              </a:ext>
            </a:extLst>
          </p:cNvPr>
          <p:cNvSpPr txBox="1"/>
          <p:nvPr/>
        </p:nvSpPr>
        <p:spPr>
          <a:xfrm>
            <a:off x="1003605" y="828764"/>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慧雲含潤電光晃曜</a:t>
            </a:r>
          </a:p>
        </p:txBody>
      </p:sp>
      <p:sp>
        <p:nvSpPr>
          <p:cNvPr id="42" name="文字方塊 41">
            <a:extLst>
              <a:ext uri="{FF2B5EF4-FFF2-40B4-BE49-F238E27FC236}">
                <a16:creationId xmlns:a16="http://schemas.microsoft.com/office/drawing/2014/main" id="{968075BC-0761-47A3-85C0-766808E6E2D2}"/>
              </a:ext>
            </a:extLst>
          </p:cNvPr>
          <p:cNvSpPr txBox="1"/>
          <p:nvPr/>
        </p:nvSpPr>
        <p:spPr>
          <a:xfrm>
            <a:off x="2884704" y="828764"/>
            <a:ext cx="553998"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破有法王出現世間</a:t>
            </a:r>
          </a:p>
        </p:txBody>
      </p:sp>
      <p:sp>
        <p:nvSpPr>
          <p:cNvPr id="43" name="文字方塊 42">
            <a:extLst>
              <a:ext uri="{FF2B5EF4-FFF2-40B4-BE49-F238E27FC236}">
                <a16:creationId xmlns:a16="http://schemas.microsoft.com/office/drawing/2014/main" id="{C8869C69-8C17-45B7-A7AD-FEE319364135}"/>
              </a:ext>
            </a:extLst>
          </p:cNvPr>
          <p:cNvSpPr txBox="1"/>
          <p:nvPr/>
        </p:nvSpPr>
        <p:spPr>
          <a:xfrm>
            <a:off x="3511737" y="828764"/>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我是一切知者一切見者知道者開道者說道者</a:t>
            </a:r>
          </a:p>
        </p:txBody>
      </p:sp>
    </p:spTree>
    <p:extLst>
      <p:ext uri="{BB962C8B-B14F-4D97-AF65-F5344CB8AC3E}">
        <p14:creationId xmlns:p14="http://schemas.microsoft.com/office/powerpoint/2010/main" val="358778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608730" y="1964267"/>
            <a:ext cx="8551396" cy="2421464"/>
          </a:xfrm>
        </p:spPr>
        <p:txBody>
          <a:bodyPr>
            <a:normAutofit/>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授記品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8</a:t>
            </a:r>
            <a:r>
              <a:rPr lang="zh-TW" altLang="en-US" sz="3200" dirty="0"/>
              <a:t>月</a:t>
            </a:r>
            <a:r>
              <a:rPr lang="en-US" altLang="zh-TW" sz="3200" dirty="0"/>
              <a:t>29</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55121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126185"/>
            <a:ext cx="24111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法華經授記品第六</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一頁書</a:t>
            </a:r>
          </a:p>
        </p:txBody>
      </p:sp>
      <p:sp>
        <p:nvSpPr>
          <p:cNvPr id="4" name="文字方塊 3">
            <a:extLst>
              <a:ext uri="{FF2B5EF4-FFF2-40B4-BE49-F238E27FC236}">
                <a16:creationId xmlns:a16="http://schemas.microsoft.com/office/drawing/2014/main" id="{7D17EFF9-C0C0-4067-9F11-5940286392AC}"/>
              </a:ext>
            </a:extLst>
          </p:cNvPr>
          <p:cNvSpPr txBox="1"/>
          <p:nvPr/>
        </p:nvSpPr>
        <p:spPr>
          <a:xfrm>
            <a:off x="7476948" y="896004"/>
            <a:ext cx="923330" cy="53770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三位弟子回應，飢國遇王膳喻，</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願賜我等記，如飢須教食</a:t>
            </a:r>
          </a:p>
        </p:txBody>
      </p:sp>
      <p:sp>
        <p:nvSpPr>
          <p:cNvPr id="27" name="文字方塊 26">
            <a:extLst>
              <a:ext uri="{FF2B5EF4-FFF2-40B4-BE49-F238E27FC236}">
                <a16:creationId xmlns:a16="http://schemas.microsoft.com/office/drawing/2014/main" id="{266B7DE0-20AE-467A-A0EC-14610D539E42}"/>
              </a:ext>
            </a:extLst>
          </p:cNvPr>
          <p:cNvSpPr txBox="1"/>
          <p:nvPr/>
        </p:nvSpPr>
        <p:spPr>
          <a:xfrm>
            <a:off x="8576003" y="896004"/>
            <a:ext cx="923330" cy="53770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摩訶迦葉授記</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光明如來。國名光德。劫名大莊嚴</a:t>
            </a:r>
            <a:endParaRPr kumimoji="0" lang="zh-TW"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8" name="文字方塊 27">
            <a:extLst>
              <a:ext uri="{FF2B5EF4-FFF2-40B4-BE49-F238E27FC236}">
                <a16:creationId xmlns:a16="http://schemas.microsoft.com/office/drawing/2014/main" id="{9210AD03-B982-4566-AC22-48C1383A2BB4}"/>
              </a:ext>
            </a:extLst>
          </p:cNvPr>
          <p:cNvSpPr txBox="1"/>
          <p:nvPr/>
        </p:nvSpPr>
        <p:spPr>
          <a:xfrm>
            <a:off x="9675058" y="896004"/>
            <a:ext cx="1292662" cy="5377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摩訶迦葉。於未來世當得奉覲三百萬億諸佛世尊。供養恭敬尊重讚歎。廣宣諸佛無量大法。於最後身得成為佛</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11143443" y="896004"/>
            <a:ext cx="553998" cy="5377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爾時世尊說是偈已。告諸大眾唱如是言</a:t>
            </a:r>
          </a:p>
        </p:txBody>
      </p:sp>
      <p:sp>
        <p:nvSpPr>
          <p:cNvPr id="39" name="文字方塊 38">
            <a:extLst>
              <a:ext uri="{FF2B5EF4-FFF2-40B4-BE49-F238E27FC236}">
                <a16:creationId xmlns:a16="http://schemas.microsoft.com/office/drawing/2014/main" id="{4C1BA824-3F51-4F74-B9FE-E60B85281E47}"/>
              </a:ext>
            </a:extLst>
          </p:cNvPr>
          <p:cNvSpPr txBox="1"/>
          <p:nvPr/>
        </p:nvSpPr>
        <p:spPr>
          <a:xfrm>
            <a:off x="1981673" y="896004"/>
            <a:ext cx="923330" cy="53770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大目犍連授記</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多摩羅跋栴檀香。劫名喜滿。國名意樂</a:t>
            </a:r>
          </a:p>
        </p:txBody>
      </p:sp>
      <p:sp>
        <p:nvSpPr>
          <p:cNvPr id="40" name="文字方塊 39">
            <a:extLst>
              <a:ext uri="{FF2B5EF4-FFF2-40B4-BE49-F238E27FC236}">
                <a16:creationId xmlns:a16="http://schemas.microsoft.com/office/drawing/2014/main" id="{6A8A2B75-8C9B-4717-A39E-243BD257E9C6}"/>
              </a:ext>
            </a:extLst>
          </p:cNvPr>
          <p:cNvSpPr txBox="1"/>
          <p:nvPr/>
        </p:nvSpPr>
        <p:spPr>
          <a:xfrm>
            <a:off x="513286" y="896004"/>
            <a:ext cx="1292662" cy="5377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我諸弟子  威德具足 其數五百 皆當授記於未來世  咸得成佛 我及汝等 宿世因緣　吾今當說　汝等善聽</a:t>
            </a:r>
          </a:p>
        </p:txBody>
      </p:sp>
      <p:sp>
        <p:nvSpPr>
          <p:cNvPr id="24" name="文字方塊 23">
            <a:extLst>
              <a:ext uri="{FF2B5EF4-FFF2-40B4-BE49-F238E27FC236}">
                <a16:creationId xmlns:a16="http://schemas.microsoft.com/office/drawing/2014/main" id="{AEDEBD5B-714F-4365-AF36-0F74A0D7E3DD}"/>
              </a:ext>
            </a:extLst>
          </p:cNvPr>
          <p:cNvSpPr txBox="1"/>
          <p:nvPr/>
        </p:nvSpPr>
        <p:spPr>
          <a:xfrm>
            <a:off x="4909506" y="896004"/>
            <a:ext cx="923330" cy="53770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須菩提授記</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名相如來。劫名有寶。國名寶生</a:t>
            </a:r>
            <a:endParaRPr kumimoji="0" lang="zh-TW"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6" name="文字方塊 25">
            <a:extLst>
              <a:ext uri="{FF2B5EF4-FFF2-40B4-BE49-F238E27FC236}">
                <a16:creationId xmlns:a16="http://schemas.microsoft.com/office/drawing/2014/main" id="{F7BB1E1B-51E5-47F1-A711-F36725D962C3}"/>
              </a:ext>
            </a:extLst>
          </p:cNvPr>
          <p:cNvSpPr txBox="1"/>
          <p:nvPr/>
        </p:nvSpPr>
        <p:spPr>
          <a:xfrm>
            <a:off x="3080728" y="896004"/>
            <a:ext cx="923330" cy="53770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大迦旃延授記</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大迦旃延。閻浮那提金光如</a:t>
            </a:r>
            <a:endParaRPr kumimoji="0" lang="zh-TW"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9" name="文字方塊 28">
            <a:extLst>
              <a:ext uri="{FF2B5EF4-FFF2-40B4-BE49-F238E27FC236}">
                <a16:creationId xmlns:a16="http://schemas.microsoft.com/office/drawing/2014/main" id="{334BEE1C-3AD6-48CD-A81A-7231EABBCF1D}"/>
              </a:ext>
            </a:extLst>
          </p:cNvPr>
          <p:cNvSpPr txBox="1"/>
          <p:nvPr/>
        </p:nvSpPr>
        <p:spPr>
          <a:xfrm>
            <a:off x="6008561" y="896004"/>
            <a:ext cx="1292662" cy="5377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須菩提。於當來世。奉覲三百萬億那由他佛。供養恭敬尊重讚歎。常修梵行。具菩薩道。於最後身得成為佛</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1" name="文字方塊 30">
            <a:extLst>
              <a:ext uri="{FF2B5EF4-FFF2-40B4-BE49-F238E27FC236}">
                <a16:creationId xmlns:a16="http://schemas.microsoft.com/office/drawing/2014/main" id="{F654D3B7-C3AE-4542-80D4-FA1B96EF4783}"/>
              </a:ext>
            </a:extLst>
          </p:cNvPr>
          <p:cNvSpPr txBox="1"/>
          <p:nvPr/>
        </p:nvSpPr>
        <p:spPr>
          <a:xfrm>
            <a:off x="4179783" y="896004"/>
            <a:ext cx="553998" cy="5377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其佛常處虛空。為眾說法</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06095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608730" y="1964267"/>
            <a:ext cx="8551396"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化城喻品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9</a:t>
            </a:r>
            <a:r>
              <a:rPr lang="zh-TW" altLang="en-US" sz="3200" dirty="0"/>
              <a:t>月</a:t>
            </a:r>
            <a:r>
              <a:rPr lang="en-US" altLang="zh-TW" sz="3200" dirty="0"/>
              <a:t>5</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177562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126185"/>
            <a:ext cx="24111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法華經化城喻品第七</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一頁書</a:t>
            </a:r>
          </a:p>
        </p:txBody>
      </p:sp>
      <p:sp>
        <p:nvSpPr>
          <p:cNvPr id="4" name="文字方塊 3">
            <a:extLst>
              <a:ext uri="{FF2B5EF4-FFF2-40B4-BE49-F238E27FC236}">
                <a16:creationId xmlns:a16="http://schemas.microsoft.com/office/drawing/2014/main" id="{7D17EFF9-C0C0-4067-9F11-5940286392AC}"/>
              </a:ext>
            </a:extLst>
          </p:cNvPr>
          <p:cNvSpPr txBox="1"/>
          <p:nvPr/>
        </p:nvSpPr>
        <p:spPr>
          <a:xfrm>
            <a:off x="4877434" y="828764"/>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未度者令度未解者令解未安者令安</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未涅槃者令得涅槃</a:t>
            </a:r>
          </a:p>
        </p:txBody>
      </p:sp>
      <p:sp>
        <p:nvSpPr>
          <p:cNvPr id="6" name="文字方塊 5">
            <a:extLst>
              <a:ext uri="{FF2B5EF4-FFF2-40B4-BE49-F238E27FC236}">
                <a16:creationId xmlns:a16="http://schemas.microsoft.com/office/drawing/2014/main" id="{77EDC601-8B3E-442A-9BC8-30416BBD2DA6}"/>
              </a:ext>
            </a:extLst>
          </p:cNvPr>
          <p:cNvSpPr txBox="1"/>
          <p:nvPr/>
        </p:nvSpPr>
        <p:spPr>
          <a:xfrm>
            <a:off x="10110166" y="3786150"/>
            <a:ext cx="1661993"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一味之水草木叢林　隨分受潤一切諸樹上中下等稱其大小各得生長</a:t>
            </a:r>
          </a:p>
        </p:txBody>
      </p:sp>
      <p:sp>
        <p:nvSpPr>
          <p:cNvPr id="9" name="文字方塊 8">
            <a:extLst>
              <a:ext uri="{FF2B5EF4-FFF2-40B4-BE49-F238E27FC236}">
                <a16:creationId xmlns:a16="http://schemas.microsoft.com/office/drawing/2014/main" id="{8BBAAD21-2255-4AD2-AE5D-C75A85C1EBB7}"/>
              </a:ext>
            </a:extLst>
          </p:cNvPr>
          <p:cNvSpPr txBox="1"/>
          <p:nvPr/>
        </p:nvSpPr>
        <p:spPr>
          <a:xfrm>
            <a:off x="376572" y="828764"/>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其雨普等四方俱下</a:t>
            </a:r>
          </a:p>
        </p:txBody>
      </p:sp>
      <p:sp>
        <p:nvSpPr>
          <p:cNvPr id="11" name="文字方塊 10">
            <a:extLst>
              <a:ext uri="{FF2B5EF4-FFF2-40B4-BE49-F238E27FC236}">
                <a16:creationId xmlns:a16="http://schemas.microsoft.com/office/drawing/2014/main" id="{0B4D4D4A-4224-40C9-821B-85D619901372}"/>
              </a:ext>
            </a:extLst>
          </p:cNvPr>
          <p:cNvSpPr txBox="1"/>
          <p:nvPr/>
        </p:nvSpPr>
        <p:spPr>
          <a:xfrm>
            <a:off x="9392947" y="3786150"/>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性分大小所潤是一</a:t>
            </a:r>
          </a:p>
        </p:txBody>
      </p:sp>
      <p:sp>
        <p:nvSpPr>
          <p:cNvPr id="12" name="文字方塊 11">
            <a:extLst>
              <a:ext uri="{FF2B5EF4-FFF2-40B4-BE49-F238E27FC236}">
                <a16:creationId xmlns:a16="http://schemas.microsoft.com/office/drawing/2014/main" id="{08355109-12D6-49EC-AEAF-0F90D4F96C5F}"/>
              </a:ext>
            </a:extLst>
          </p:cNvPr>
          <p:cNvSpPr txBox="1"/>
          <p:nvPr/>
        </p:nvSpPr>
        <p:spPr>
          <a:xfrm>
            <a:off x="6502620" y="3786150"/>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釋梵諸王是小藥草</a:t>
            </a:r>
          </a:p>
        </p:txBody>
      </p:sp>
      <p:sp>
        <p:nvSpPr>
          <p:cNvPr id="13" name="文字方塊 12">
            <a:extLst>
              <a:ext uri="{FF2B5EF4-FFF2-40B4-BE49-F238E27FC236}">
                <a16:creationId xmlns:a16="http://schemas.microsoft.com/office/drawing/2014/main" id="{AB824832-B5A6-4111-895F-FAC07AED6208}"/>
              </a:ext>
            </a:extLst>
          </p:cNvPr>
          <p:cNvSpPr txBox="1"/>
          <p:nvPr/>
        </p:nvSpPr>
        <p:spPr>
          <a:xfrm>
            <a:off x="8306394" y="3786150"/>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為大眾說甘露淨法　其法一味解脫涅槃</a:t>
            </a:r>
          </a:p>
        </p:txBody>
      </p:sp>
      <p:sp>
        <p:nvSpPr>
          <p:cNvPr id="15" name="文字方塊 14">
            <a:extLst>
              <a:ext uri="{FF2B5EF4-FFF2-40B4-BE49-F238E27FC236}">
                <a16:creationId xmlns:a16="http://schemas.microsoft.com/office/drawing/2014/main" id="{1EEF55F5-60D6-45D6-B73E-59ED43A31375}"/>
              </a:ext>
            </a:extLst>
          </p:cNvPr>
          <p:cNvSpPr txBox="1"/>
          <p:nvPr/>
        </p:nvSpPr>
        <p:spPr>
          <a:xfrm>
            <a:off x="7219841" y="3786150"/>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常為大乘而作因緣　我觀一切普皆平等</a:t>
            </a:r>
          </a:p>
        </p:txBody>
      </p:sp>
      <p:sp>
        <p:nvSpPr>
          <p:cNvPr id="20" name="文字方塊 19">
            <a:extLst>
              <a:ext uri="{FF2B5EF4-FFF2-40B4-BE49-F238E27FC236}">
                <a16:creationId xmlns:a16="http://schemas.microsoft.com/office/drawing/2014/main" id="{2BD82F28-B722-4671-B842-F0177AEE5832}"/>
              </a:ext>
            </a:extLst>
          </p:cNvPr>
          <p:cNvSpPr txBox="1"/>
          <p:nvPr/>
        </p:nvSpPr>
        <p:spPr>
          <a:xfrm>
            <a:off x="5785399" y="3786150"/>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得緣覺證是中藥草</a:t>
            </a:r>
          </a:p>
        </p:txBody>
      </p:sp>
      <p:sp>
        <p:nvSpPr>
          <p:cNvPr id="21" name="文字方塊 20">
            <a:extLst>
              <a:ext uri="{FF2B5EF4-FFF2-40B4-BE49-F238E27FC236}">
                <a16:creationId xmlns:a16="http://schemas.microsoft.com/office/drawing/2014/main" id="{37EFA988-4F14-4C93-AC4B-E04D2E158955}"/>
              </a:ext>
            </a:extLst>
          </p:cNvPr>
          <p:cNvSpPr txBox="1"/>
          <p:nvPr/>
        </p:nvSpPr>
        <p:spPr>
          <a:xfrm>
            <a:off x="4698846" y="3786150"/>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求世尊處我當作佛　行精進定是上藥草</a:t>
            </a:r>
          </a:p>
        </p:txBody>
      </p:sp>
      <p:sp>
        <p:nvSpPr>
          <p:cNvPr id="22" name="文字方塊 21">
            <a:extLst>
              <a:ext uri="{FF2B5EF4-FFF2-40B4-BE49-F238E27FC236}">
                <a16:creationId xmlns:a16="http://schemas.microsoft.com/office/drawing/2014/main" id="{2785C1CB-BFC9-4D22-8AB1-5C314E810095}"/>
              </a:ext>
            </a:extLst>
          </p:cNvPr>
          <p:cNvSpPr txBox="1"/>
          <p:nvPr/>
        </p:nvSpPr>
        <p:spPr>
          <a:xfrm>
            <a:off x="3242961" y="3786150"/>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專心佛道常行慈悲自知作佛決定無疑　　是名小樹</a:t>
            </a:r>
          </a:p>
        </p:txBody>
      </p:sp>
      <p:sp>
        <p:nvSpPr>
          <p:cNvPr id="23" name="文字方塊 22">
            <a:extLst>
              <a:ext uri="{FF2B5EF4-FFF2-40B4-BE49-F238E27FC236}">
                <a16:creationId xmlns:a16="http://schemas.microsoft.com/office/drawing/2014/main" id="{24A49A76-899E-4929-A71E-BECEEFFBAFD7}"/>
              </a:ext>
            </a:extLst>
          </p:cNvPr>
          <p:cNvSpPr txBox="1"/>
          <p:nvPr/>
        </p:nvSpPr>
        <p:spPr>
          <a:xfrm>
            <a:off x="1787076" y="3786150"/>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安住神通轉不退輪　　度無量億百千眾生</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如是菩薩名為大樹</a:t>
            </a:r>
          </a:p>
        </p:txBody>
      </p:sp>
      <p:sp>
        <p:nvSpPr>
          <p:cNvPr id="25" name="文字方塊 24">
            <a:extLst>
              <a:ext uri="{FF2B5EF4-FFF2-40B4-BE49-F238E27FC236}">
                <a16:creationId xmlns:a16="http://schemas.microsoft.com/office/drawing/2014/main" id="{31880632-4C2A-49B3-B35B-91D78B76C1E2}"/>
              </a:ext>
            </a:extLst>
          </p:cNvPr>
          <p:cNvSpPr txBox="1"/>
          <p:nvPr/>
        </p:nvSpPr>
        <p:spPr>
          <a:xfrm>
            <a:off x="331191" y="3786150"/>
            <a:ext cx="1292662"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諸聲聞眾皆非滅度　　汝等所行是菩薩道</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漸漸修學悉當成佛</a:t>
            </a:r>
          </a:p>
        </p:txBody>
      </p:sp>
      <p:sp>
        <p:nvSpPr>
          <p:cNvPr id="27" name="文字方塊 26">
            <a:extLst>
              <a:ext uri="{FF2B5EF4-FFF2-40B4-BE49-F238E27FC236}">
                <a16:creationId xmlns:a16="http://schemas.microsoft.com/office/drawing/2014/main" id="{266B7DE0-20AE-467A-A0EC-14610D539E42}"/>
              </a:ext>
            </a:extLst>
          </p:cNvPr>
          <p:cNvSpPr txBox="1"/>
          <p:nvPr/>
        </p:nvSpPr>
        <p:spPr>
          <a:xfrm>
            <a:off x="6243131" y="828764"/>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於大眾中而唱是言我是如來應供正遍知明行足善逝世間解無上士調御丈夫天人師佛世尊</a:t>
            </a:r>
          </a:p>
        </p:txBody>
      </p:sp>
      <p:sp>
        <p:nvSpPr>
          <p:cNvPr id="28" name="文字方塊 27">
            <a:extLst>
              <a:ext uri="{FF2B5EF4-FFF2-40B4-BE49-F238E27FC236}">
                <a16:creationId xmlns:a16="http://schemas.microsoft.com/office/drawing/2014/main" id="{9210AD03-B982-4566-AC22-48C1383A2BB4}"/>
              </a:ext>
            </a:extLst>
          </p:cNvPr>
          <p:cNvSpPr txBox="1"/>
          <p:nvPr/>
        </p:nvSpPr>
        <p:spPr>
          <a:xfrm>
            <a:off x="8347491" y="828764"/>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迦葉當知如來出現於世如大雲起以大音聲普遍世界天人阿修羅如彼大雲遍覆三千大千國土</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10451847" y="828764"/>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迦葉當知如來說法其所說法皆悉到於一切智地</a:t>
            </a:r>
          </a:p>
        </p:txBody>
      </p:sp>
      <p:sp>
        <p:nvSpPr>
          <p:cNvPr id="38" name="文字方塊 37">
            <a:extLst>
              <a:ext uri="{FF2B5EF4-FFF2-40B4-BE49-F238E27FC236}">
                <a16:creationId xmlns:a16="http://schemas.microsoft.com/office/drawing/2014/main" id="{DB7F4AFE-B4C2-49AD-8EF0-3DED3F2D8E6F}"/>
              </a:ext>
            </a:extLst>
          </p:cNvPr>
          <p:cNvSpPr txBox="1"/>
          <p:nvPr/>
        </p:nvSpPr>
        <p:spPr>
          <a:xfrm>
            <a:off x="2257671" y="828764"/>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有智若聞則能信解</a:t>
            </a:r>
          </a:p>
        </p:txBody>
      </p:sp>
      <p:sp>
        <p:nvSpPr>
          <p:cNvPr id="39" name="文字方塊 38">
            <a:extLst>
              <a:ext uri="{FF2B5EF4-FFF2-40B4-BE49-F238E27FC236}">
                <a16:creationId xmlns:a16="http://schemas.microsoft.com/office/drawing/2014/main" id="{4C1BA824-3F51-4F74-B9FE-E60B85281E47}"/>
              </a:ext>
            </a:extLst>
          </p:cNvPr>
          <p:cNvSpPr txBox="1"/>
          <p:nvPr/>
        </p:nvSpPr>
        <p:spPr>
          <a:xfrm>
            <a:off x="1630638" y="828764"/>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以種種緣令得正見</a:t>
            </a:r>
          </a:p>
        </p:txBody>
      </p:sp>
      <p:sp>
        <p:nvSpPr>
          <p:cNvPr id="40" name="文字方塊 39">
            <a:extLst>
              <a:ext uri="{FF2B5EF4-FFF2-40B4-BE49-F238E27FC236}">
                <a16:creationId xmlns:a16="http://schemas.microsoft.com/office/drawing/2014/main" id="{6A8A2B75-8C9B-4717-A39E-243BD257E9C6}"/>
              </a:ext>
            </a:extLst>
          </p:cNvPr>
          <p:cNvSpPr txBox="1"/>
          <p:nvPr/>
        </p:nvSpPr>
        <p:spPr>
          <a:xfrm>
            <a:off x="1003605" y="828764"/>
            <a:ext cx="55399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慧雲含潤電光晃曜</a:t>
            </a:r>
          </a:p>
        </p:txBody>
      </p:sp>
      <p:sp>
        <p:nvSpPr>
          <p:cNvPr id="42" name="文字方塊 41">
            <a:extLst>
              <a:ext uri="{FF2B5EF4-FFF2-40B4-BE49-F238E27FC236}">
                <a16:creationId xmlns:a16="http://schemas.microsoft.com/office/drawing/2014/main" id="{968075BC-0761-47A3-85C0-766808E6E2D2}"/>
              </a:ext>
            </a:extLst>
          </p:cNvPr>
          <p:cNvSpPr txBox="1"/>
          <p:nvPr/>
        </p:nvSpPr>
        <p:spPr>
          <a:xfrm>
            <a:off x="2884704" y="828764"/>
            <a:ext cx="553998"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破有法王出現世間</a:t>
            </a:r>
          </a:p>
        </p:txBody>
      </p:sp>
      <p:sp>
        <p:nvSpPr>
          <p:cNvPr id="43" name="文字方塊 42">
            <a:extLst>
              <a:ext uri="{FF2B5EF4-FFF2-40B4-BE49-F238E27FC236}">
                <a16:creationId xmlns:a16="http://schemas.microsoft.com/office/drawing/2014/main" id="{C8869C69-8C17-45B7-A7AD-FEE319364135}"/>
              </a:ext>
            </a:extLst>
          </p:cNvPr>
          <p:cNvSpPr txBox="1"/>
          <p:nvPr/>
        </p:nvSpPr>
        <p:spPr>
          <a:xfrm>
            <a:off x="3511737" y="828764"/>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我是一切知者一切見者知道者開道者說道者</a:t>
            </a:r>
          </a:p>
        </p:txBody>
      </p:sp>
    </p:spTree>
    <p:extLst>
      <p:ext uri="{BB962C8B-B14F-4D97-AF65-F5344CB8AC3E}">
        <p14:creationId xmlns:p14="http://schemas.microsoft.com/office/powerpoint/2010/main" val="2054101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608730" y="1964267"/>
            <a:ext cx="8551396"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五百弟子受記品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9</a:t>
            </a:r>
            <a:r>
              <a:rPr lang="zh-TW" altLang="en-US" sz="3200" dirty="0"/>
              <a:t>月</a:t>
            </a:r>
            <a:r>
              <a:rPr lang="en-US" altLang="zh-TW" sz="3200" dirty="0"/>
              <a:t>12</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5480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126185"/>
            <a:ext cx="312006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法華經五百弟子受記品第八</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一頁書</a:t>
            </a:r>
          </a:p>
        </p:txBody>
      </p:sp>
      <p:sp>
        <p:nvSpPr>
          <p:cNvPr id="11" name="文字方塊 10">
            <a:extLst>
              <a:ext uri="{FF2B5EF4-FFF2-40B4-BE49-F238E27FC236}">
                <a16:creationId xmlns:a16="http://schemas.microsoft.com/office/drawing/2014/main" id="{0B4D4D4A-4224-40C9-821B-85D619901372}"/>
              </a:ext>
            </a:extLst>
          </p:cNvPr>
          <p:cNvSpPr txBox="1"/>
          <p:nvPr/>
        </p:nvSpPr>
        <p:spPr>
          <a:xfrm>
            <a:off x="2057855" y="786435"/>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於彼說法人中亦最第一又於諸佛所說空法明了通達得四無礙智</a:t>
            </a:r>
          </a:p>
        </p:txBody>
      </p:sp>
      <p:sp>
        <p:nvSpPr>
          <p:cNvPr id="15" name="文字方塊 14">
            <a:extLst>
              <a:ext uri="{FF2B5EF4-FFF2-40B4-BE49-F238E27FC236}">
                <a16:creationId xmlns:a16="http://schemas.microsoft.com/office/drawing/2014/main" id="{1EEF55F5-60D6-45D6-B73E-59ED43A31375}"/>
              </a:ext>
            </a:extLst>
          </p:cNvPr>
          <p:cNvSpPr txBox="1"/>
          <p:nvPr/>
        </p:nvSpPr>
        <p:spPr>
          <a:xfrm>
            <a:off x="328035" y="786435"/>
            <a:ext cx="1661993"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富樓那亦於七佛說法人中而得第一號曰法明如來劫名寶明國名善淨</a:t>
            </a:r>
          </a:p>
        </p:txBody>
      </p:sp>
      <p:sp>
        <p:nvSpPr>
          <p:cNvPr id="20" name="文字方塊 19">
            <a:extLst>
              <a:ext uri="{FF2B5EF4-FFF2-40B4-BE49-F238E27FC236}">
                <a16:creationId xmlns:a16="http://schemas.microsoft.com/office/drawing/2014/main" id="{2BD82F28-B722-4671-B842-F0177AEE5832}"/>
              </a:ext>
            </a:extLst>
          </p:cNvPr>
          <p:cNvSpPr txBox="1"/>
          <p:nvPr/>
        </p:nvSpPr>
        <p:spPr>
          <a:xfrm>
            <a:off x="10541643" y="3880516"/>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其國眾生常以二食一者法喜食二者禪悅食</a:t>
            </a:r>
          </a:p>
        </p:txBody>
      </p:sp>
      <p:sp>
        <p:nvSpPr>
          <p:cNvPr id="27" name="文字方塊 26">
            <a:extLst>
              <a:ext uri="{FF2B5EF4-FFF2-40B4-BE49-F238E27FC236}">
                <a16:creationId xmlns:a16="http://schemas.microsoft.com/office/drawing/2014/main" id="{266B7DE0-20AE-467A-A0EC-14610D539E42}"/>
              </a:ext>
            </a:extLst>
          </p:cNvPr>
          <p:cNvSpPr txBox="1"/>
          <p:nvPr/>
        </p:nvSpPr>
        <p:spPr>
          <a:xfrm>
            <a:off x="3787675" y="786435"/>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富樓那彌多羅尼子我常稱其於說法人中最為第一亦常歎其種種功德精勤護持助宣我法能於四眾示教利喜</a:t>
            </a:r>
            <a:endParaRPr kumimoji="0" lang="zh-TW"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8355312" y="786435"/>
            <a:ext cx="350865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富樓那彌多羅尼子從佛聞是智慧方便隨宜說法又聞授諸大弟子阿耨多羅三藐三菩提記復聞宿世因緣之事復聞諸佛有大自在神通之力得未曾有心淨踊躍</a:t>
            </a:r>
          </a:p>
        </p:txBody>
      </p:sp>
      <p:sp>
        <p:nvSpPr>
          <p:cNvPr id="39" name="文字方塊 38">
            <a:extLst>
              <a:ext uri="{FF2B5EF4-FFF2-40B4-BE49-F238E27FC236}">
                <a16:creationId xmlns:a16="http://schemas.microsoft.com/office/drawing/2014/main" id="{4C1BA824-3F51-4F74-B9FE-E60B85281E47}"/>
              </a:ext>
            </a:extLst>
          </p:cNvPr>
          <p:cNvSpPr txBox="1"/>
          <p:nvPr/>
        </p:nvSpPr>
        <p:spPr>
          <a:xfrm>
            <a:off x="6256159" y="786435"/>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而作是念世尊甚奇特所為希有隨順世間若干種性以方便知見而為說法拔出眾生處處貪著</a:t>
            </a:r>
          </a:p>
        </p:txBody>
      </p:sp>
      <p:sp>
        <p:nvSpPr>
          <p:cNvPr id="10" name="文字方塊 9">
            <a:extLst>
              <a:ext uri="{FF2B5EF4-FFF2-40B4-BE49-F238E27FC236}">
                <a16:creationId xmlns:a16="http://schemas.microsoft.com/office/drawing/2014/main" id="{B8BA307B-6FF7-441A-A80D-5B175D35ECF4}"/>
              </a:ext>
            </a:extLst>
          </p:cNvPr>
          <p:cNvSpPr txBox="1"/>
          <p:nvPr/>
        </p:nvSpPr>
        <p:spPr>
          <a:xfrm>
            <a:off x="9003904" y="3880516"/>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內</a:t>
            </a:r>
            <a:r>
              <a:rPr kumimoji="0" lang="zh-TW" altLang="en-US" sz="24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t>祕菩薩行外</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現是聲聞我弟子如是方便度眾生</a:t>
            </a:r>
          </a:p>
        </p:txBody>
      </p:sp>
      <p:sp>
        <p:nvSpPr>
          <p:cNvPr id="12" name="文字方塊 11">
            <a:extLst>
              <a:ext uri="{FF2B5EF4-FFF2-40B4-BE49-F238E27FC236}">
                <a16:creationId xmlns:a16="http://schemas.microsoft.com/office/drawing/2014/main" id="{7D4FEB97-288A-4302-86BE-2C9575778121}"/>
              </a:ext>
            </a:extLst>
          </p:cNvPr>
          <p:cNvSpPr txBox="1"/>
          <p:nvPr/>
        </p:nvSpPr>
        <p:spPr>
          <a:xfrm>
            <a:off x="6727501" y="3880516"/>
            <a:ext cx="203132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憍陳如比丘號曰普明如來五百阿羅漢等皆當得阿耨多羅三藐三菩提盡同一號名曰普明</a:t>
            </a:r>
          </a:p>
        </p:txBody>
      </p:sp>
      <p:sp>
        <p:nvSpPr>
          <p:cNvPr id="13" name="文字方塊 12">
            <a:extLst>
              <a:ext uri="{FF2B5EF4-FFF2-40B4-BE49-F238E27FC236}">
                <a16:creationId xmlns:a16="http://schemas.microsoft.com/office/drawing/2014/main" id="{7AAF1F25-BAA4-4F09-9D04-E17E55B5D920}"/>
              </a:ext>
            </a:extLst>
          </p:cNvPr>
          <p:cNvSpPr txBox="1"/>
          <p:nvPr/>
        </p:nvSpPr>
        <p:spPr>
          <a:xfrm>
            <a:off x="2604438" y="3880516"/>
            <a:ext cx="387798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貧人衣珠喻</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譬如有人至親友家醉酒而臥是時親友官事當行以無價寶珠繫其衣裏與之而去其人醉臥都不覺知於後親友會遇見之而作是言咄哉丈夫何為衣食乃至如是</a:t>
            </a:r>
            <a:r>
              <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endParaRPr kumimoji="0" lang="zh-TW"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6" name="文字方塊 15">
            <a:extLst>
              <a:ext uri="{FF2B5EF4-FFF2-40B4-BE49-F238E27FC236}">
                <a16:creationId xmlns:a16="http://schemas.microsoft.com/office/drawing/2014/main" id="{42CA04D4-C7A0-43BA-8E9C-7EB4978F17DE}"/>
              </a:ext>
            </a:extLst>
          </p:cNvPr>
          <p:cNvSpPr txBox="1"/>
          <p:nvPr/>
        </p:nvSpPr>
        <p:spPr>
          <a:xfrm>
            <a:off x="328035" y="3880516"/>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世尊我今乃知實是菩薩得受阿耨多羅三藐三菩提記以是因緣甚大歡喜得未曾有</a:t>
            </a:r>
          </a:p>
        </p:txBody>
      </p:sp>
    </p:spTree>
    <p:extLst>
      <p:ext uri="{BB962C8B-B14F-4D97-AF65-F5344CB8AC3E}">
        <p14:creationId xmlns:p14="http://schemas.microsoft.com/office/powerpoint/2010/main" val="75766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608730" y="1964267"/>
            <a:ext cx="8551396"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br>
              <a:rPr lang="en-US" altLang="zh-TW" sz="7200" dirty="0"/>
            </a:br>
            <a:r>
              <a:rPr lang="en-US" altLang="zh-TW" sz="7200" dirty="0"/>
              <a:t>-</a:t>
            </a:r>
            <a:r>
              <a:rPr lang="zh-TW" altLang="en-US" sz="7200" dirty="0"/>
              <a:t>授學無學人記品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9</a:t>
            </a:r>
            <a:r>
              <a:rPr lang="zh-TW" altLang="en-US" sz="3200" dirty="0"/>
              <a:t>月</a:t>
            </a:r>
            <a:r>
              <a:rPr lang="en-US" altLang="zh-TW" sz="3200" dirty="0"/>
              <a:t>19</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998901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126185"/>
            <a:ext cx="312006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法華經授學無學人記品第九</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一頁書</a:t>
            </a:r>
          </a:p>
        </p:txBody>
      </p:sp>
      <p:sp>
        <p:nvSpPr>
          <p:cNvPr id="11" name="文字方塊 10">
            <a:extLst>
              <a:ext uri="{FF2B5EF4-FFF2-40B4-BE49-F238E27FC236}">
                <a16:creationId xmlns:a16="http://schemas.microsoft.com/office/drawing/2014/main" id="{0B4D4D4A-4224-40C9-821B-85D619901372}"/>
              </a:ext>
            </a:extLst>
          </p:cNvPr>
          <p:cNvSpPr txBox="1"/>
          <p:nvPr/>
        </p:nvSpPr>
        <p:spPr>
          <a:xfrm>
            <a:off x="296113" y="786435"/>
            <a:ext cx="424731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我與阿難等於空王佛所同時發阿耨多羅三藐三菩提心阿難常樂多聞我常勤精進是故我已得成阿耨多羅三藐三菩提而阿難護持我法亦護將來諸佛法藏教化成就諸菩薩眾其本願如是故獲斯記</a:t>
            </a:r>
          </a:p>
        </p:txBody>
      </p:sp>
      <p:sp>
        <p:nvSpPr>
          <p:cNvPr id="15" name="文字方塊 14">
            <a:extLst>
              <a:ext uri="{FF2B5EF4-FFF2-40B4-BE49-F238E27FC236}">
                <a16:creationId xmlns:a16="http://schemas.microsoft.com/office/drawing/2014/main" id="{1EEF55F5-60D6-45D6-B73E-59ED43A31375}"/>
              </a:ext>
            </a:extLst>
          </p:cNvPr>
          <p:cNvSpPr txBox="1"/>
          <p:nvPr/>
        </p:nvSpPr>
        <p:spPr>
          <a:xfrm>
            <a:off x="4785580" y="786435"/>
            <a:ext cx="424731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阿難汝於來世當得作佛號山海慧自在通王如來供養六十二億諸佛護持法藏然後得阿耨多羅三藐三菩提教化二十千萬億恒河沙諸菩薩等令成阿耨多羅三藐三菩提國名常立勝幡劫名妙音遍滿</a:t>
            </a:r>
          </a:p>
        </p:txBody>
      </p:sp>
      <p:sp>
        <p:nvSpPr>
          <p:cNvPr id="20" name="文字方塊 19">
            <a:extLst>
              <a:ext uri="{FF2B5EF4-FFF2-40B4-BE49-F238E27FC236}">
                <a16:creationId xmlns:a16="http://schemas.microsoft.com/office/drawing/2014/main" id="{2BD82F28-B722-4671-B842-F0177AEE5832}"/>
              </a:ext>
            </a:extLst>
          </p:cNvPr>
          <p:cNvSpPr txBox="1"/>
          <p:nvPr/>
        </p:nvSpPr>
        <p:spPr>
          <a:xfrm>
            <a:off x="6162799" y="3836570"/>
            <a:ext cx="350865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見學無學二千人其意柔軟寂然清淨一心觀佛佛告阿難是諸人等當供養五十世界微塵數諸佛如來恭敬尊重護持法藏末後同時於十方國各得成佛皆同一號名曰寶相如來</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9275047" y="786435"/>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阿難羅睺羅言世尊我等於此亦應有分唯有如來我等所歸學無學聲聞弟子二千人如阿難羅睺羅所願</a:t>
            </a:r>
          </a:p>
        </p:txBody>
      </p:sp>
      <p:sp>
        <p:nvSpPr>
          <p:cNvPr id="12" name="文字方塊 11">
            <a:extLst>
              <a:ext uri="{FF2B5EF4-FFF2-40B4-BE49-F238E27FC236}">
                <a16:creationId xmlns:a16="http://schemas.microsoft.com/office/drawing/2014/main" id="{7D4FEB97-288A-4302-86BE-2C9575778121}"/>
              </a:ext>
            </a:extLst>
          </p:cNvPr>
          <p:cNvSpPr txBox="1"/>
          <p:nvPr/>
        </p:nvSpPr>
        <p:spPr>
          <a:xfrm>
            <a:off x="9986230" y="3836570"/>
            <a:ext cx="1661993"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羅睺羅汝於來世當得作佛號蹈七寶華如來常為諸佛而作長子猶如今</a:t>
            </a:r>
          </a:p>
        </p:txBody>
      </p:sp>
      <p:sp>
        <p:nvSpPr>
          <p:cNvPr id="16" name="文字方塊 15">
            <a:extLst>
              <a:ext uri="{FF2B5EF4-FFF2-40B4-BE49-F238E27FC236}">
                <a16:creationId xmlns:a16="http://schemas.microsoft.com/office/drawing/2014/main" id="{42CA04D4-C7A0-43BA-8E9C-7EB4978F17DE}"/>
              </a:ext>
            </a:extLst>
          </p:cNvPr>
          <p:cNvSpPr txBox="1"/>
          <p:nvPr/>
        </p:nvSpPr>
        <p:spPr>
          <a:xfrm>
            <a:off x="3816696" y="3836570"/>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爾時學無學二千人聞佛授記歡喜踊躍而說偈言世尊慧燈明我聞授記音心歡喜充滿如甘露見灌</a:t>
            </a:r>
          </a:p>
        </p:txBody>
      </p:sp>
    </p:spTree>
    <p:extLst>
      <p:ext uri="{BB962C8B-B14F-4D97-AF65-F5344CB8AC3E}">
        <p14:creationId xmlns:p14="http://schemas.microsoft.com/office/powerpoint/2010/main" val="286074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997982" y="2468894"/>
            <a:ext cx="923330" cy="1344149"/>
          </a:xfrm>
          <a:prstGeom prst="rect">
            <a:avLst/>
          </a:prstGeom>
          <a:noFill/>
        </p:spPr>
        <p:txBody>
          <a:bodyPr vert="eaVert" wrap="square" rtlCol="0">
            <a:spAutoFit/>
          </a:bodyPr>
          <a:lstStyle/>
          <a:p>
            <a:pPr defTabSz="1219170"/>
            <a:endParaRPr lang="zh-TW" altLang="en-US" sz="2400" dirty="0">
              <a:solidFill>
                <a:prstClr val="white"/>
              </a:solidFill>
              <a:latin typeface="Times New Roman"/>
              <a:ea typeface="新細明體" panose="02020500000000000000" pitchFamily="18" charset="-120"/>
            </a:endParaRPr>
          </a:p>
          <a:p>
            <a:pPr defTabSz="1219170"/>
            <a:endParaRPr lang="zh-TW" altLang="en-US" sz="2400" dirty="0">
              <a:solidFill>
                <a:prstClr val="white"/>
              </a:solidFill>
              <a:latin typeface="Times New Roman"/>
              <a:ea typeface="新細明體" panose="02020500000000000000" pitchFamily="18" charset="-120"/>
            </a:endParaRPr>
          </a:p>
        </p:txBody>
      </p:sp>
      <p:sp>
        <p:nvSpPr>
          <p:cNvPr id="6" name="矩形 5"/>
          <p:cNvSpPr/>
          <p:nvPr/>
        </p:nvSpPr>
        <p:spPr>
          <a:xfrm>
            <a:off x="11472597" y="3236979"/>
            <a:ext cx="384000" cy="19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法會六成就</a:t>
            </a:r>
          </a:p>
        </p:txBody>
      </p:sp>
      <p:sp>
        <p:nvSpPr>
          <p:cNvPr id="9" name="矩形 8"/>
          <p:cNvSpPr/>
          <p:nvPr/>
        </p:nvSpPr>
        <p:spPr>
          <a:xfrm>
            <a:off x="11088597" y="3236979"/>
            <a:ext cx="384000" cy="19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眾會眾蒞臨</a:t>
            </a:r>
          </a:p>
        </p:txBody>
      </p:sp>
      <p:sp>
        <p:nvSpPr>
          <p:cNvPr id="10" name="矩形 9"/>
          <p:cNvSpPr/>
          <p:nvPr/>
        </p:nvSpPr>
        <p:spPr>
          <a:xfrm>
            <a:off x="10151029" y="3236979"/>
            <a:ext cx="384000" cy="19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說無量義經</a:t>
            </a:r>
          </a:p>
        </p:txBody>
      </p:sp>
      <p:sp>
        <p:nvSpPr>
          <p:cNvPr id="11" name="矩形 10"/>
          <p:cNvSpPr/>
          <p:nvPr/>
        </p:nvSpPr>
        <p:spPr>
          <a:xfrm>
            <a:off x="9744448" y="3236979"/>
            <a:ext cx="384000" cy="19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放白毫相光</a:t>
            </a:r>
          </a:p>
        </p:txBody>
      </p:sp>
      <p:sp>
        <p:nvSpPr>
          <p:cNvPr id="12" name="矩形 11"/>
          <p:cNvSpPr/>
          <p:nvPr/>
        </p:nvSpPr>
        <p:spPr>
          <a:xfrm>
            <a:off x="8829472" y="3236979"/>
            <a:ext cx="384000" cy="19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彌勒菩薩</a:t>
            </a:r>
          </a:p>
        </p:txBody>
      </p:sp>
      <p:sp>
        <p:nvSpPr>
          <p:cNvPr id="13" name="矩形 12"/>
          <p:cNvSpPr/>
          <p:nvPr/>
        </p:nvSpPr>
        <p:spPr>
          <a:xfrm>
            <a:off x="8400299" y="3236979"/>
            <a:ext cx="384000" cy="19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文殊菩薩</a:t>
            </a:r>
          </a:p>
        </p:txBody>
      </p:sp>
      <p:sp>
        <p:nvSpPr>
          <p:cNvPr id="14" name="矩形 13"/>
          <p:cNvSpPr/>
          <p:nvPr/>
        </p:nvSpPr>
        <p:spPr>
          <a:xfrm>
            <a:off x="7152160" y="3236979"/>
            <a:ext cx="384000" cy="19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日月燈明佛</a:t>
            </a:r>
          </a:p>
        </p:txBody>
      </p:sp>
      <p:sp>
        <p:nvSpPr>
          <p:cNvPr id="15" name="矩形 14"/>
          <p:cNvSpPr/>
          <p:nvPr/>
        </p:nvSpPr>
        <p:spPr>
          <a:xfrm>
            <a:off x="7507915" y="3236979"/>
            <a:ext cx="384000" cy="19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說大法</a:t>
            </a:r>
          </a:p>
        </p:txBody>
      </p:sp>
      <p:sp>
        <p:nvSpPr>
          <p:cNvPr id="16" name="矩形 15"/>
          <p:cNvSpPr/>
          <p:nvPr/>
        </p:nvSpPr>
        <p:spPr>
          <a:xfrm>
            <a:off x="4864800" y="3236979"/>
            <a:ext cx="384000" cy="220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求名菩薩</a:t>
            </a:r>
          </a:p>
        </p:txBody>
      </p:sp>
      <p:sp>
        <p:nvSpPr>
          <p:cNvPr id="17" name="矩形 16"/>
          <p:cNvSpPr/>
          <p:nvPr/>
        </p:nvSpPr>
        <p:spPr>
          <a:xfrm>
            <a:off x="5808011" y="3236979"/>
            <a:ext cx="384000" cy="220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授記德藏菩薩</a:t>
            </a:r>
          </a:p>
        </p:txBody>
      </p:sp>
      <p:sp>
        <p:nvSpPr>
          <p:cNvPr id="18" name="矩形 17"/>
          <p:cNvSpPr/>
          <p:nvPr/>
        </p:nvSpPr>
        <p:spPr>
          <a:xfrm>
            <a:off x="6186357" y="3236979"/>
            <a:ext cx="384000" cy="220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入無餘涅槃</a:t>
            </a:r>
          </a:p>
        </p:txBody>
      </p:sp>
      <p:sp>
        <p:nvSpPr>
          <p:cNvPr id="19" name="矩形 18"/>
          <p:cNvSpPr/>
          <p:nvPr/>
        </p:nvSpPr>
        <p:spPr>
          <a:xfrm>
            <a:off x="3543243" y="3236979"/>
            <a:ext cx="384000" cy="19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隨順行大道</a:t>
            </a:r>
          </a:p>
        </p:txBody>
      </p:sp>
      <p:sp>
        <p:nvSpPr>
          <p:cNvPr id="20" name="矩形 19"/>
          <p:cNvSpPr/>
          <p:nvPr/>
        </p:nvSpPr>
        <p:spPr>
          <a:xfrm>
            <a:off x="4463861" y="3236979"/>
            <a:ext cx="384000" cy="220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種諸善根因緣</a:t>
            </a:r>
          </a:p>
        </p:txBody>
      </p:sp>
      <p:sp>
        <p:nvSpPr>
          <p:cNvPr id="21" name="矩形 20"/>
          <p:cNvSpPr/>
          <p:nvPr/>
        </p:nvSpPr>
        <p:spPr>
          <a:xfrm>
            <a:off x="3119712" y="3236979"/>
            <a:ext cx="384000" cy="192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具六波羅密</a:t>
            </a:r>
          </a:p>
        </p:txBody>
      </p:sp>
      <p:sp>
        <p:nvSpPr>
          <p:cNvPr id="22" name="矩形 21"/>
          <p:cNvSpPr/>
          <p:nvPr/>
        </p:nvSpPr>
        <p:spPr>
          <a:xfrm>
            <a:off x="2221685" y="3236979"/>
            <a:ext cx="384000" cy="331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放光明助發實相義</a:t>
            </a:r>
          </a:p>
        </p:txBody>
      </p:sp>
      <p:sp>
        <p:nvSpPr>
          <p:cNvPr id="23" name="矩形 22"/>
          <p:cNvSpPr/>
          <p:nvPr/>
        </p:nvSpPr>
        <p:spPr>
          <a:xfrm>
            <a:off x="1871573" y="3236979"/>
            <a:ext cx="384000" cy="331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雨法雨斷除三乘疑悔</a:t>
            </a:r>
          </a:p>
        </p:txBody>
      </p:sp>
      <p:sp>
        <p:nvSpPr>
          <p:cNvPr id="24" name="矩形 23"/>
          <p:cNvSpPr/>
          <p:nvPr/>
        </p:nvSpPr>
        <p:spPr>
          <a:xfrm>
            <a:off x="900128" y="3236979"/>
            <a:ext cx="384000" cy="220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行菩薩道</a:t>
            </a:r>
          </a:p>
        </p:txBody>
      </p:sp>
      <p:sp>
        <p:nvSpPr>
          <p:cNvPr id="25" name="矩形 24"/>
          <p:cNvSpPr/>
          <p:nvPr/>
        </p:nvSpPr>
        <p:spPr>
          <a:xfrm>
            <a:off x="527424" y="3236979"/>
            <a:ext cx="384000" cy="220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覺行圓滿成佛</a:t>
            </a:r>
          </a:p>
        </p:txBody>
      </p:sp>
      <p:sp>
        <p:nvSpPr>
          <p:cNvPr id="26" name="圓角矩形 25"/>
          <p:cNvSpPr/>
          <p:nvPr/>
        </p:nvSpPr>
        <p:spPr>
          <a:xfrm>
            <a:off x="9648395" y="5349213"/>
            <a:ext cx="960000" cy="8640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離言法華</a:t>
            </a:r>
          </a:p>
        </p:txBody>
      </p:sp>
      <p:sp>
        <p:nvSpPr>
          <p:cNvPr id="27" name="圓角矩形 26"/>
          <p:cNvSpPr/>
          <p:nvPr/>
        </p:nvSpPr>
        <p:spPr>
          <a:xfrm>
            <a:off x="7056107" y="5349213"/>
            <a:ext cx="960000" cy="8640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佛佛道同</a:t>
            </a:r>
          </a:p>
        </p:txBody>
      </p:sp>
      <p:sp>
        <p:nvSpPr>
          <p:cNvPr id="28" name="圓角矩形 27"/>
          <p:cNvSpPr/>
          <p:nvPr/>
        </p:nvSpPr>
        <p:spPr>
          <a:xfrm>
            <a:off x="3023659" y="5349213"/>
            <a:ext cx="960000" cy="8640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成佛</a:t>
            </a:r>
          </a:p>
        </p:txBody>
      </p:sp>
      <p:sp>
        <p:nvSpPr>
          <p:cNvPr id="30" name="矩形 29"/>
          <p:cNvSpPr/>
          <p:nvPr/>
        </p:nvSpPr>
        <p:spPr>
          <a:xfrm>
            <a:off x="10150987" y="1028947"/>
            <a:ext cx="384000" cy="19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無量義經？</a:t>
            </a:r>
          </a:p>
        </p:txBody>
      </p:sp>
      <p:sp>
        <p:nvSpPr>
          <p:cNvPr id="31" name="矩形 30"/>
          <p:cNvSpPr/>
          <p:nvPr/>
        </p:nvSpPr>
        <p:spPr>
          <a:xfrm>
            <a:off x="9744405" y="1028947"/>
            <a:ext cx="384000" cy="19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照見看見？</a:t>
            </a:r>
          </a:p>
        </p:txBody>
      </p:sp>
      <p:sp>
        <p:nvSpPr>
          <p:cNvPr id="32" name="矩形 31"/>
          <p:cNvSpPr/>
          <p:nvPr/>
        </p:nvSpPr>
        <p:spPr>
          <a:xfrm>
            <a:off x="8400256" y="2085064"/>
            <a:ext cx="864096" cy="8638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彌勒偈問</a:t>
            </a:r>
          </a:p>
        </p:txBody>
      </p:sp>
      <p:sp>
        <p:nvSpPr>
          <p:cNvPr id="33" name="圓角矩形 32"/>
          <p:cNvSpPr/>
          <p:nvPr/>
        </p:nvSpPr>
        <p:spPr>
          <a:xfrm>
            <a:off x="8304245" y="260648"/>
            <a:ext cx="2304256" cy="4800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r>
              <a:rPr lang="zh-TW" altLang="en-US" sz="3200" b="1" dirty="0">
                <a:solidFill>
                  <a:prstClr val="white"/>
                </a:solidFill>
                <a:latin typeface="標楷體" pitchFamily="65" charset="-120"/>
                <a:ea typeface="標楷體" pitchFamily="65" charset="-120"/>
              </a:rPr>
              <a:t>菩薩道</a:t>
            </a:r>
          </a:p>
        </p:txBody>
      </p:sp>
      <p:sp>
        <p:nvSpPr>
          <p:cNvPr id="34" name="矩形 33"/>
          <p:cNvSpPr/>
          <p:nvPr/>
        </p:nvSpPr>
        <p:spPr>
          <a:xfrm>
            <a:off x="7536203" y="1508787"/>
            <a:ext cx="384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教菩薩法</a:t>
            </a:r>
          </a:p>
        </p:txBody>
      </p:sp>
      <p:sp>
        <p:nvSpPr>
          <p:cNvPr id="35" name="矩形 34"/>
          <p:cNvSpPr/>
          <p:nvPr/>
        </p:nvSpPr>
        <p:spPr>
          <a:xfrm>
            <a:off x="7129621" y="1508787"/>
            <a:ext cx="384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r>
              <a:rPr lang="zh-TW" altLang="en-US" sz="2400" b="1" dirty="0">
                <a:solidFill>
                  <a:prstClr val="white"/>
                </a:solidFill>
                <a:latin typeface="標楷體" pitchFamily="65" charset="-120"/>
                <a:ea typeface="標楷體" pitchFamily="65" charset="-120"/>
              </a:rPr>
              <a:t>佛所護念</a:t>
            </a:r>
          </a:p>
        </p:txBody>
      </p:sp>
      <p:cxnSp>
        <p:nvCxnSpPr>
          <p:cNvPr id="38" name="直線單箭頭接點 37"/>
          <p:cNvCxnSpPr>
            <a:stCxn id="9" idx="1"/>
            <a:endCxn id="10" idx="3"/>
          </p:cNvCxnSpPr>
          <p:nvPr/>
        </p:nvCxnSpPr>
        <p:spPr>
          <a:xfrm flipH="1">
            <a:off x="10535029" y="4196979"/>
            <a:ext cx="5535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11" idx="1"/>
            <a:endCxn id="12" idx="3"/>
          </p:cNvCxnSpPr>
          <p:nvPr/>
        </p:nvCxnSpPr>
        <p:spPr>
          <a:xfrm flipH="1">
            <a:off x="9213472" y="4196979"/>
            <a:ext cx="5309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stCxn id="13" idx="1"/>
            <a:endCxn id="15" idx="3"/>
          </p:cNvCxnSpPr>
          <p:nvPr/>
        </p:nvCxnSpPr>
        <p:spPr>
          <a:xfrm flipH="1">
            <a:off x="7891915" y="4196979"/>
            <a:ext cx="5083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14" idx="1"/>
          </p:cNvCxnSpPr>
          <p:nvPr/>
        </p:nvCxnSpPr>
        <p:spPr>
          <a:xfrm flipH="1">
            <a:off x="6576053" y="4196979"/>
            <a:ext cx="576107" cy="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flipH="1">
            <a:off x="5231904" y="4197085"/>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H="1">
            <a:off x="3887755" y="4197085"/>
            <a:ext cx="5535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flipH="1">
            <a:off x="2639616" y="4197085"/>
            <a:ext cx="4575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flipH="1">
            <a:off x="1317963" y="4197085"/>
            <a:ext cx="5535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a:stCxn id="15" idx="0"/>
            <a:endCxn id="34" idx="2"/>
          </p:cNvCxnSpPr>
          <p:nvPr/>
        </p:nvCxnSpPr>
        <p:spPr>
          <a:xfrm flipV="1">
            <a:off x="7699915" y="2948787"/>
            <a:ext cx="28288" cy="28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12" idx="0"/>
            <a:endCxn id="32" idx="2"/>
          </p:cNvCxnSpPr>
          <p:nvPr/>
        </p:nvCxnSpPr>
        <p:spPr>
          <a:xfrm flipH="1" flipV="1">
            <a:off x="8832304" y="2948947"/>
            <a:ext cx="18916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10" idx="0"/>
            <a:endCxn id="30" idx="2"/>
          </p:cNvCxnSpPr>
          <p:nvPr/>
        </p:nvCxnSpPr>
        <p:spPr>
          <a:xfrm flipH="1" flipV="1">
            <a:off x="10342987" y="2948947"/>
            <a:ext cx="43"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a:stCxn id="11" idx="0"/>
            <a:endCxn id="31" idx="2"/>
          </p:cNvCxnSpPr>
          <p:nvPr/>
        </p:nvCxnSpPr>
        <p:spPr>
          <a:xfrm flipH="1" flipV="1">
            <a:off x="9936405" y="2948947"/>
            <a:ext cx="43"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a:stCxn id="31" idx="0"/>
            <a:endCxn id="33" idx="2"/>
          </p:cNvCxnSpPr>
          <p:nvPr/>
        </p:nvCxnSpPr>
        <p:spPr>
          <a:xfrm flipH="1" flipV="1">
            <a:off x="9456373" y="740702"/>
            <a:ext cx="480032" cy="288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30" idx="0"/>
          </p:cNvCxnSpPr>
          <p:nvPr/>
        </p:nvCxnSpPr>
        <p:spPr>
          <a:xfrm flipH="1" flipV="1">
            <a:off x="10032438" y="740702"/>
            <a:ext cx="310549" cy="288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stCxn id="32" idx="0"/>
          </p:cNvCxnSpPr>
          <p:nvPr/>
        </p:nvCxnSpPr>
        <p:spPr>
          <a:xfrm flipV="1">
            <a:off x="8832304" y="740701"/>
            <a:ext cx="48005" cy="1344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肘形接點 83"/>
          <p:cNvCxnSpPr>
            <a:stCxn id="34" idx="0"/>
            <a:endCxn id="33" idx="1"/>
          </p:cNvCxnSpPr>
          <p:nvPr/>
        </p:nvCxnSpPr>
        <p:spPr>
          <a:xfrm rot="5400000" flipH="1" flipV="1">
            <a:off x="7512168" y="716709"/>
            <a:ext cx="1008112" cy="57604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圖案 89"/>
          <p:cNvCxnSpPr>
            <a:stCxn id="22" idx="0"/>
          </p:cNvCxnSpPr>
          <p:nvPr/>
        </p:nvCxnSpPr>
        <p:spPr>
          <a:xfrm rot="5400000" flipH="1" flipV="1">
            <a:off x="3726784" y="-764419"/>
            <a:ext cx="2688299" cy="531449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肘形接點 91"/>
          <p:cNvCxnSpPr>
            <a:stCxn id="9" idx="2"/>
            <a:endCxn id="22" idx="2"/>
          </p:cNvCxnSpPr>
          <p:nvPr/>
        </p:nvCxnSpPr>
        <p:spPr>
          <a:xfrm rot="5400000">
            <a:off x="6151141" y="1419523"/>
            <a:ext cx="1392000" cy="8866912"/>
          </a:xfrm>
          <a:prstGeom prst="bentConnector3">
            <a:avLst>
              <a:gd name="adj1" fmla="val 11216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圖案 94"/>
          <p:cNvCxnSpPr>
            <a:stCxn id="33" idx="3"/>
            <a:endCxn id="9" idx="0"/>
          </p:cNvCxnSpPr>
          <p:nvPr/>
        </p:nvCxnSpPr>
        <p:spPr>
          <a:xfrm>
            <a:off x="10608501" y="500675"/>
            <a:ext cx="672096" cy="273630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肘形接點 96"/>
          <p:cNvCxnSpPr>
            <a:stCxn id="27" idx="2"/>
            <a:endCxn id="26" idx="2"/>
          </p:cNvCxnSpPr>
          <p:nvPr/>
        </p:nvCxnSpPr>
        <p:spPr>
          <a:xfrm rot="16200000" flipH="1">
            <a:off x="8832251" y="4917165"/>
            <a:ext cx="16933" cy="2592288"/>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文字方塊 97"/>
          <p:cNvSpPr txBox="1"/>
          <p:nvPr/>
        </p:nvSpPr>
        <p:spPr>
          <a:xfrm>
            <a:off x="335360" y="548681"/>
            <a:ext cx="1920213" cy="830997"/>
          </a:xfrm>
          <a:prstGeom prst="rect">
            <a:avLst/>
          </a:prstGeom>
          <a:noFill/>
        </p:spPr>
        <p:txBody>
          <a:bodyPr wrap="square" rtlCol="0">
            <a:spAutoFit/>
          </a:bodyPr>
          <a:lstStyle/>
          <a:p>
            <a:pPr defTabSz="1219170"/>
            <a:r>
              <a:rPr lang="zh-TW" altLang="en-US" sz="2400" dirty="0">
                <a:solidFill>
                  <a:prstClr val="white"/>
                </a:solidFill>
                <a:latin typeface="標楷體" pitchFamily="65" charset="-120"/>
                <a:ea typeface="標楷體" pitchFamily="65" charset="-120"/>
              </a:rPr>
              <a:t>妙法蓮華經序品一頁書</a:t>
            </a:r>
          </a:p>
        </p:txBody>
      </p:sp>
      <p:sp>
        <p:nvSpPr>
          <p:cNvPr id="99" name="文字方塊 98"/>
          <p:cNvSpPr txBox="1"/>
          <p:nvPr/>
        </p:nvSpPr>
        <p:spPr>
          <a:xfrm>
            <a:off x="11302642" y="1124744"/>
            <a:ext cx="553998" cy="1344149"/>
          </a:xfrm>
          <a:prstGeom prst="rect">
            <a:avLst/>
          </a:prstGeom>
          <a:noFill/>
        </p:spPr>
        <p:txBody>
          <a:bodyPr vert="eaVert" wrap="square" rtlCol="0">
            <a:spAutoFit/>
          </a:bodyPr>
          <a:lstStyle/>
          <a:p>
            <a:pPr defTabSz="1219170"/>
            <a:r>
              <a:rPr lang="zh-TW" altLang="en-US" sz="2400" dirty="0">
                <a:solidFill>
                  <a:prstClr val="white"/>
                </a:solidFill>
                <a:latin typeface="標楷體" pitchFamily="65" charset="-120"/>
                <a:ea typeface="標楷體" pitchFamily="65" charset="-120"/>
              </a:rPr>
              <a:t>入心入行</a:t>
            </a:r>
          </a:p>
        </p:txBody>
      </p:sp>
      <p:sp>
        <p:nvSpPr>
          <p:cNvPr id="100" name="文字方塊 99"/>
          <p:cNvSpPr txBox="1"/>
          <p:nvPr/>
        </p:nvSpPr>
        <p:spPr>
          <a:xfrm>
            <a:off x="4943872" y="6296932"/>
            <a:ext cx="1728192" cy="461665"/>
          </a:xfrm>
          <a:prstGeom prst="rect">
            <a:avLst/>
          </a:prstGeom>
          <a:noFill/>
        </p:spPr>
        <p:txBody>
          <a:bodyPr wrap="square" rtlCol="0">
            <a:spAutoFit/>
          </a:bodyPr>
          <a:lstStyle/>
          <a:p>
            <a:pPr defTabSz="1219170"/>
            <a:r>
              <a:rPr lang="zh-TW" altLang="en-US" sz="2400" dirty="0">
                <a:solidFill>
                  <a:prstClr val="white"/>
                </a:solidFill>
                <a:latin typeface="標楷體" pitchFamily="65" charset="-120"/>
                <a:ea typeface="標楷體" pitchFamily="65" charset="-120"/>
              </a:rPr>
              <a:t>入人群</a:t>
            </a:r>
          </a:p>
        </p:txBody>
      </p:sp>
      <p:sp>
        <p:nvSpPr>
          <p:cNvPr id="53" name="矩形 52"/>
          <p:cNvSpPr/>
          <p:nvPr/>
        </p:nvSpPr>
        <p:spPr>
          <a:xfrm>
            <a:off x="10128448" y="2756925"/>
            <a:ext cx="1248139" cy="697563"/>
          </a:xfrm>
          <a:prstGeom prst="rect">
            <a:avLst/>
          </a:prstGeom>
          <a:noFill/>
        </p:spPr>
        <p:txBody>
          <a:bodyPr wrap="square" lIns="121920" tIns="60960" rIns="121920" bIns="6096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1219170"/>
            <a:r>
              <a:rPr lang="zh-TW" altLang="en-US" sz="3733" b="1" dirty="0">
                <a:ln/>
                <a:solidFill>
                  <a:srgbClr val="FEB80A"/>
                </a:solidFill>
                <a:latin typeface="文鼎粗毛楷" pitchFamily="49" charset="-120"/>
                <a:ea typeface="文鼎粗毛楷" pitchFamily="49" charset="-120"/>
              </a:rPr>
              <a:t>佛</a:t>
            </a:r>
          </a:p>
        </p:txBody>
      </p:sp>
      <p:sp>
        <p:nvSpPr>
          <p:cNvPr id="55" name="文字方塊 54"/>
          <p:cNvSpPr txBox="1"/>
          <p:nvPr/>
        </p:nvSpPr>
        <p:spPr>
          <a:xfrm>
            <a:off x="6502109" y="1412776"/>
            <a:ext cx="553998" cy="1824203"/>
          </a:xfrm>
          <a:prstGeom prst="rect">
            <a:avLst/>
          </a:prstGeom>
          <a:noFill/>
        </p:spPr>
        <p:txBody>
          <a:bodyPr vert="eaVert" wrap="square" rtlCol="0">
            <a:spAutoFit/>
          </a:bodyPr>
          <a:lstStyle/>
          <a:p>
            <a:pPr defTabSz="1219170"/>
            <a:r>
              <a:rPr lang="zh-TW" altLang="zh-TW" sz="2400" dirty="0">
                <a:solidFill>
                  <a:srgbClr val="FFC000"/>
                </a:solidFill>
                <a:latin typeface="標楷體" pitchFamily="65" charset="-120"/>
                <a:ea typeface="標楷體" pitchFamily="65" charset="-120"/>
              </a:rPr>
              <a:t>妙法蓮華</a:t>
            </a:r>
            <a:r>
              <a:rPr lang="zh-TW" altLang="en-US" sz="2400" dirty="0">
                <a:solidFill>
                  <a:srgbClr val="FFC000"/>
                </a:solidFill>
                <a:latin typeface="標楷體" pitchFamily="65" charset="-120"/>
                <a:ea typeface="標楷體" pitchFamily="65" charset="-120"/>
              </a:rPr>
              <a:t>經</a:t>
            </a:r>
            <a:endParaRPr lang="zh-TW" altLang="en-US" sz="2400" dirty="0">
              <a:solidFill>
                <a:prstClr val="white"/>
              </a:solidFill>
              <a:latin typeface="Times New Roman"/>
              <a:ea typeface="新細明體" panose="02020500000000000000" pitchFamily="18" charset="-120"/>
            </a:endParaRPr>
          </a:p>
        </p:txBody>
      </p:sp>
      <p:sp>
        <p:nvSpPr>
          <p:cNvPr id="60" name="文字方塊 59"/>
          <p:cNvSpPr txBox="1"/>
          <p:nvPr/>
        </p:nvSpPr>
        <p:spPr>
          <a:xfrm>
            <a:off x="10512491" y="68627"/>
            <a:ext cx="1056117" cy="830997"/>
          </a:xfrm>
          <a:prstGeom prst="rect">
            <a:avLst/>
          </a:prstGeom>
          <a:noFill/>
        </p:spPr>
        <p:txBody>
          <a:bodyPr wrap="square" rtlCol="0">
            <a:spAutoFit/>
          </a:bodyPr>
          <a:lstStyle/>
          <a:p>
            <a:pPr defTabSz="1219170"/>
            <a:r>
              <a:rPr lang="zh-TW" altLang="en-US" sz="2400" dirty="0">
                <a:solidFill>
                  <a:srgbClr val="FFC000"/>
                </a:solidFill>
                <a:latin typeface="標楷體" pitchFamily="65" charset="-120"/>
                <a:ea typeface="標楷體" pitchFamily="65" charset="-120"/>
              </a:rPr>
              <a:t>人間菩提</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608730" y="1964267"/>
            <a:ext cx="8551396" cy="2421464"/>
          </a:xfrm>
        </p:spPr>
        <p:txBody>
          <a:bodyPr>
            <a:normAutofit/>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法師品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9</a:t>
            </a:r>
            <a:r>
              <a:rPr lang="zh-TW" altLang="en-US" sz="3200" dirty="0"/>
              <a:t>月</a:t>
            </a:r>
            <a:r>
              <a:rPr lang="en-US" altLang="zh-TW" sz="3200" dirty="0"/>
              <a:t>26</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20195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126185"/>
            <a:ext cx="24111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法華經法師品第十</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8864004" y="871817"/>
            <a:ext cx="3139321"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爾時世尊因藥王菩薩告八萬大士天龍八部四種弟子求三乘者聞妙法華經一偈一句乃至一念隨喜者我皆與授記當得阿耨多羅三藐三菩提</a:t>
            </a:r>
          </a:p>
        </p:txBody>
      </p:sp>
      <p:sp>
        <p:nvSpPr>
          <p:cNvPr id="29" name="文字方塊 28">
            <a:extLst>
              <a:ext uri="{FF2B5EF4-FFF2-40B4-BE49-F238E27FC236}">
                <a16:creationId xmlns:a16="http://schemas.microsoft.com/office/drawing/2014/main" id="{45848BF1-7A4D-4EA6-B2B9-FB0CF3A31AF3}"/>
              </a:ext>
            </a:extLst>
          </p:cNvPr>
          <p:cNvSpPr txBox="1"/>
          <p:nvPr/>
        </p:nvSpPr>
        <p:spPr>
          <a:xfrm>
            <a:off x="4368854" y="3956823"/>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渴乏須水於彼高原穿鑿求之猶見乾土知水尚遠施功不已轉見濕土遂漸至泥其心決定知水必近</a:t>
            </a:r>
          </a:p>
        </p:txBody>
      </p:sp>
      <p:sp>
        <p:nvSpPr>
          <p:cNvPr id="31" name="文字方塊 30">
            <a:extLst>
              <a:ext uri="{FF2B5EF4-FFF2-40B4-BE49-F238E27FC236}">
                <a16:creationId xmlns:a16="http://schemas.microsoft.com/office/drawing/2014/main" id="{9AB43644-204E-4F96-8CDB-70AD4CA61503}"/>
              </a:ext>
            </a:extLst>
          </p:cNvPr>
          <p:cNvSpPr txBox="1"/>
          <p:nvPr/>
        </p:nvSpPr>
        <p:spPr>
          <a:xfrm>
            <a:off x="3855356" y="871817"/>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若有惡人以不善心於一劫中現於佛前常毀罵佛其罪尚輕若人以一惡言毀呰在家出家讀誦法華經者其罪甚重</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243036" y="871817"/>
            <a:ext cx="350865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我所說經典無量千萬億已說今說當說而於其中此法華經最為難信難解藥王此經是諸佛祕要之藏不可分布妄授與人諸佛世尊之所守護從昔已來未曾顯說</a:t>
            </a:r>
          </a:p>
        </p:txBody>
      </p:sp>
      <p:sp>
        <p:nvSpPr>
          <p:cNvPr id="36" name="文字方塊 35">
            <a:extLst>
              <a:ext uri="{FF2B5EF4-FFF2-40B4-BE49-F238E27FC236}">
                <a16:creationId xmlns:a16="http://schemas.microsoft.com/office/drawing/2014/main" id="{F33E9189-D1E7-4517-A5E1-A532CD570DFF}"/>
              </a:ext>
            </a:extLst>
          </p:cNvPr>
          <p:cNvSpPr txBox="1"/>
          <p:nvPr/>
        </p:nvSpPr>
        <p:spPr>
          <a:xfrm>
            <a:off x="9602668" y="3956823"/>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在在處處若說若讀若誦若書若經卷所住處皆應起七寶塔極令高廣嚴飾不須復安舍利所以者何此中已有如來全身</a:t>
            </a:r>
          </a:p>
        </p:txBody>
      </p:sp>
      <p:sp>
        <p:nvSpPr>
          <p:cNvPr id="41" name="文字方塊 40">
            <a:extLst>
              <a:ext uri="{FF2B5EF4-FFF2-40B4-BE49-F238E27FC236}">
                <a16:creationId xmlns:a16="http://schemas.microsoft.com/office/drawing/2014/main" id="{913FE57E-FFB4-49DC-A167-82D8BEA23EA8}"/>
              </a:ext>
            </a:extLst>
          </p:cNvPr>
          <p:cNvSpPr txBox="1"/>
          <p:nvPr/>
        </p:nvSpPr>
        <p:spPr>
          <a:xfrm>
            <a:off x="6616429" y="3956823"/>
            <a:ext cx="2769989"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多有人在家出家行菩薩道若不能得見聞讀誦書持供養是法華經者當知是人未善行菩薩道若有得聞是經典者乃能善行菩薩之道</a:t>
            </a:r>
          </a:p>
        </p:txBody>
      </p:sp>
      <p:sp>
        <p:nvSpPr>
          <p:cNvPr id="21" name="文字方塊 20">
            <a:extLst>
              <a:ext uri="{FF2B5EF4-FFF2-40B4-BE49-F238E27FC236}">
                <a16:creationId xmlns:a16="http://schemas.microsoft.com/office/drawing/2014/main" id="{8F403474-C1BD-4F73-A695-87C23C53C426}"/>
              </a:ext>
            </a:extLst>
          </p:cNvPr>
          <p:cNvSpPr txBox="1"/>
          <p:nvPr/>
        </p:nvSpPr>
        <p:spPr>
          <a:xfrm>
            <a:off x="6359680" y="871817"/>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若有人問何等眾生於未來世當得作佛應示是諸人等於未來世必得作佛於法華經乃至一句受持讀誦解說書寫供養</a:t>
            </a:r>
          </a:p>
        </p:txBody>
      </p:sp>
      <p:sp>
        <p:nvSpPr>
          <p:cNvPr id="13" name="文字方塊 12">
            <a:extLst>
              <a:ext uri="{FF2B5EF4-FFF2-40B4-BE49-F238E27FC236}">
                <a16:creationId xmlns:a16="http://schemas.microsoft.com/office/drawing/2014/main" id="{B5844CBA-EB53-4637-B7B0-4CCF34864787}"/>
              </a:ext>
            </a:extLst>
          </p:cNvPr>
          <p:cNvSpPr txBox="1"/>
          <p:nvPr/>
        </p:nvSpPr>
        <p:spPr>
          <a:xfrm>
            <a:off x="2490611" y="3956823"/>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我雖在異國時時令說法者得見我身若於此經忘失句逗我還為說令得具足</a:t>
            </a:r>
          </a:p>
        </p:txBody>
      </p:sp>
      <p:sp>
        <p:nvSpPr>
          <p:cNvPr id="15" name="文字方塊 14">
            <a:extLst>
              <a:ext uri="{FF2B5EF4-FFF2-40B4-BE49-F238E27FC236}">
                <a16:creationId xmlns:a16="http://schemas.microsoft.com/office/drawing/2014/main" id="{7A89AB20-1AD3-4CA9-8F4A-9EFD7CDA7FD2}"/>
              </a:ext>
            </a:extLst>
          </p:cNvPr>
          <p:cNvSpPr txBox="1"/>
          <p:nvPr/>
        </p:nvSpPr>
        <p:spPr>
          <a:xfrm>
            <a:off x="243036" y="3956823"/>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是人樂說法分別無罣礙諸佛護念故能令大眾喜若親近法師速得菩薩道隨順是師學得見恒沙佛</a:t>
            </a:r>
          </a:p>
        </p:txBody>
      </p:sp>
    </p:spTree>
    <p:extLst>
      <p:ext uri="{BB962C8B-B14F-4D97-AF65-F5344CB8AC3E}">
        <p14:creationId xmlns:p14="http://schemas.microsoft.com/office/powerpoint/2010/main" val="2042795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608730" y="1964267"/>
            <a:ext cx="8551396"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見寶塔品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10</a:t>
            </a:r>
            <a:r>
              <a:rPr lang="zh-TW" altLang="en-US" sz="3200" dirty="0"/>
              <a:t>月</a:t>
            </a:r>
            <a:r>
              <a:rPr lang="en-US" altLang="zh-TW" sz="3200" dirty="0"/>
              <a:t>3</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3920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126185"/>
            <a:ext cx="281544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法華經見寶塔品第十一</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9877656" y="770957"/>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爾時佛前有七寶塔高五百由旬縱廣二百五十由旬從地踊出住在空中種種寶物而莊校之</a:t>
            </a:r>
          </a:p>
        </p:txBody>
      </p:sp>
      <p:sp>
        <p:nvSpPr>
          <p:cNvPr id="29" name="文字方塊 28">
            <a:extLst>
              <a:ext uri="{FF2B5EF4-FFF2-40B4-BE49-F238E27FC236}">
                <a16:creationId xmlns:a16="http://schemas.microsoft.com/office/drawing/2014/main" id="{45848BF1-7A4D-4EA6-B2B9-FB0CF3A31AF3}"/>
              </a:ext>
            </a:extLst>
          </p:cNvPr>
          <p:cNvSpPr txBox="1"/>
          <p:nvPr/>
        </p:nvSpPr>
        <p:spPr>
          <a:xfrm>
            <a:off x="8400328" y="4034728"/>
            <a:ext cx="350865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佛告大樂說菩薩摩訶薩是多寶佛有深重願若我寶塔為聽法華經故出於諸佛前時其有欲以我身示四眾者彼佛分身諸佛在於十方世界說法盡還集一處然後我身乃出現耳</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5081669" y="770957"/>
            <a:ext cx="1292662"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大樂說菩薩言問世尊以何因緣有此寶塔從地踊出</a:t>
            </a:r>
          </a:p>
        </p:txBody>
      </p:sp>
      <p:sp>
        <p:nvSpPr>
          <p:cNvPr id="41" name="文字方塊 40">
            <a:extLst>
              <a:ext uri="{FF2B5EF4-FFF2-40B4-BE49-F238E27FC236}">
                <a16:creationId xmlns:a16="http://schemas.microsoft.com/office/drawing/2014/main" id="{913FE57E-FFB4-49DC-A167-82D8BEA23EA8}"/>
              </a:ext>
            </a:extLst>
          </p:cNvPr>
          <p:cNvSpPr txBox="1"/>
          <p:nvPr/>
        </p:nvSpPr>
        <p:spPr>
          <a:xfrm>
            <a:off x="283019" y="770957"/>
            <a:ext cx="4616648"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告大樂說菩薩此寶塔中有如來全身乃往過去東方無量千萬億阿僧祇世界國名寶淨彼中有佛號曰多寶其佛行菩薩道時作大誓願若我成佛滅度之後於十方國土有說法華經處我之塔廟為聽是經故踊現其前為作證明讚言善哉</a:t>
            </a:r>
          </a:p>
        </p:txBody>
      </p:sp>
      <p:sp>
        <p:nvSpPr>
          <p:cNvPr id="21" name="文字方塊 20">
            <a:extLst>
              <a:ext uri="{FF2B5EF4-FFF2-40B4-BE49-F238E27FC236}">
                <a16:creationId xmlns:a16="http://schemas.microsoft.com/office/drawing/2014/main" id="{8F403474-C1BD-4F73-A695-87C23C53C426}"/>
              </a:ext>
            </a:extLst>
          </p:cNvPr>
          <p:cNvSpPr txBox="1"/>
          <p:nvPr/>
        </p:nvSpPr>
        <p:spPr>
          <a:xfrm>
            <a:off x="6556333" y="770957"/>
            <a:ext cx="3139321"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爾時寶塔中出大音聲歎言善哉善哉釋迦牟尼世尊能以平等大慧教菩薩法佛所護念妙法華經為大眾說如是如是釋迦牟尼世尊如所說者皆是真實</a:t>
            </a:r>
          </a:p>
        </p:txBody>
      </p:sp>
      <p:sp>
        <p:nvSpPr>
          <p:cNvPr id="15" name="文字方塊 14">
            <a:extLst>
              <a:ext uri="{FF2B5EF4-FFF2-40B4-BE49-F238E27FC236}">
                <a16:creationId xmlns:a16="http://schemas.microsoft.com/office/drawing/2014/main" id="{7A89AB20-1AD3-4CA9-8F4A-9EFD7CDA7FD2}"/>
              </a:ext>
            </a:extLst>
          </p:cNvPr>
          <p:cNvSpPr txBox="1"/>
          <p:nvPr/>
        </p:nvSpPr>
        <p:spPr>
          <a:xfrm>
            <a:off x="3531541" y="4034728"/>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多寶佛於寶塔中分半座與釋迦牟尼佛</a:t>
            </a:r>
          </a:p>
        </p:txBody>
      </p:sp>
      <p:sp>
        <p:nvSpPr>
          <p:cNvPr id="14" name="文字方塊 13">
            <a:extLst>
              <a:ext uri="{FF2B5EF4-FFF2-40B4-BE49-F238E27FC236}">
                <a16:creationId xmlns:a16="http://schemas.microsoft.com/office/drawing/2014/main" id="{7EB36565-3494-4F7A-941C-E009E1FE4317}"/>
              </a:ext>
            </a:extLst>
          </p:cNvPr>
          <p:cNvSpPr txBox="1"/>
          <p:nvPr/>
        </p:nvSpPr>
        <p:spPr>
          <a:xfrm>
            <a:off x="6998466" y="4034728"/>
            <a:ext cx="1292662"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爾時佛放白毫一光東方世界三變淨土通為一佛國土</a:t>
            </a:r>
          </a:p>
        </p:txBody>
      </p:sp>
      <p:sp>
        <p:nvSpPr>
          <p:cNvPr id="16" name="文字方塊 15">
            <a:extLst>
              <a:ext uri="{FF2B5EF4-FFF2-40B4-BE49-F238E27FC236}">
                <a16:creationId xmlns:a16="http://schemas.microsoft.com/office/drawing/2014/main" id="{B2708073-3B69-4822-BB6B-1A9615CCF1BE}"/>
              </a:ext>
            </a:extLst>
          </p:cNvPr>
          <p:cNvSpPr txBox="1"/>
          <p:nvPr/>
        </p:nvSpPr>
        <p:spPr>
          <a:xfrm>
            <a:off x="283019" y="4034728"/>
            <a:ext cx="3139321"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釋迦牟尼佛以神通力接諸大眾皆在虛空以大音聲普告四眾誰能於此娑婆國土廣說妙法華經今正是時如來不久當入涅槃佛欲以此妙法華經付囑有在</a:t>
            </a:r>
          </a:p>
        </p:txBody>
      </p:sp>
      <p:sp>
        <p:nvSpPr>
          <p:cNvPr id="17" name="文字方塊 16">
            <a:extLst>
              <a:ext uri="{FF2B5EF4-FFF2-40B4-BE49-F238E27FC236}">
                <a16:creationId xmlns:a16="http://schemas.microsoft.com/office/drawing/2014/main" id="{27BEA1E8-6092-4309-9768-944C3E7F3E76}"/>
              </a:ext>
            </a:extLst>
          </p:cNvPr>
          <p:cNvSpPr txBox="1"/>
          <p:nvPr/>
        </p:nvSpPr>
        <p:spPr>
          <a:xfrm>
            <a:off x="5596603" y="4034728"/>
            <a:ext cx="1292662"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分身諸佛皆遣侍者問訊釋迦牟尼佛與欲同開寶塔</a:t>
            </a:r>
          </a:p>
        </p:txBody>
      </p:sp>
      <p:sp>
        <p:nvSpPr>
          <p:cNvPr id="18" name="文字方塊 17">
            <a:extLst>
              <a:ext uri="{FF2B5EF4-FFF2-40B4-BE49-F238E27FC236}">
                <a16:creationId xmlns:a16="http://schemas.microsoft.com/office/drawing/2014/main" id="{0D97928A-4D1F-43F9-9520-A0C13C29B0BF}"/>
              </a:ext>
            </a:extLst>
          </p:cNvPr>
          <p:cNvSpPr txBox="1"/>
          <p:nvPr/>
        </p:nvSpPr>
        <p:spPr>
          <a:xfrm>
            <a:off x="4564072" y="4034728"/>
            <a:ext cx="923330"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多寶佛請釋迦牟尼佛快說是法華經</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8400328" y="3526333"/>
            <a:ext cx="3508653"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多寶佛塔從地踊出，為做見證</a:t>
            </a:r>
          </a:p>
        </p:txBody>
      </p:sp>
      <p:sp>
        <p:nvSpPr>
          <p:cNvPr id="19" name="文字方塊 18">
            <a:extLst>
              <a:ext uri="{FF2B5EF4-FFF2-40B4-BE49-F238E27FC236}">
                <a16:creationId xmlns:a16="http://schemas.microsoft.com/office/drawing/2014/main" id="{6B7D2B22-A1C3-4A1B-AFE4-6F1853EEF437}"/>
              </a:ext>
            </a:extLst>
          </p:cNvPr>
          <p:cNvSpPr txBox="1"/>
          <p:nvPr/>
        </p:nvSpPr>
        <p:spPr>
          <a:xfrm>
            <a:off x="5302480" y="3526333"/>
            <a:ext cx="299869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三變淨土，通為一佛國土</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2902864" y="3526333"/>
            <a:ext cx="2300462"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佛佛道同，虛空會</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288886" y="3526333"/>
            <a:ext cx="251482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廣說妙法，付囑有在</a:t>
            </a:r>
          </a:p>
        </p:txBody>
      </p:sp>
    </p:spTree>
    <p:extLst>
      <p:ext uri="{BB962C8B-B14F-4D97-AF65-F5344CB8AC3E}">
        <p14:creationId xmlns:p14="http://schemas.microsoft.com/office/powerpoint/2010/main" val="399218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050676" y="1964267"/>
            <a:ext cx="9109450"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提婆達多品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10</a:t>
            </a:r>
            <a:r>
              <a:rPr lang="zh-TW" altLang="en-US" sz="3200" dirty="0"/>
              <a:t>月</a:t>
            </a:r>
            <a:r>
              <a:rPr lang="en-US" altLang="zh-TW" sz="3200" dirty="0"/>
              <a:t>10</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303578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39259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法華經提婆達多品第十二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7661664" y="372196"/>
            <a:ext cx="424731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爾時佛告諸菩薩及天人四眾吾於過去無量劫中求法華經無有懈惓於多劫中常作國王發願求於無上菩提心不退轉為欲滿足六波羅蜜勤行布施心無吝惜象馬七珍國城妻子奴婢僕從頭目髓腦身肉手足不惜軀命</a:t>
            </a:r>
          </a:p>
        </p:txBody>
      </p:sp>
      <p:sp>
        <p:nvSpPr>
          <p:cNvPr id="29" name="文字方塊 28">
            <a:extLst>
              <a:ext uri="{FF2B5EF4-FFF2-40B4-BE49-F238E27FC236}">
                <a16:creationId xmlns:a16="http://schemas.microsoft.com/office/drawing/2014/main" id="{45848BF1-7A4D-4EA6-B2B9-FB0CF3A31AF3}"/>
              </a:ext>
            </a:extLst>
          </p:cNvPr>
          <p:cNvSpPr txBox="1"/>
          <p:nvPr/>
        </p:nvSpPr>
        <p:spPr>
          <a:xfrm>
            <a:off x="105218" y="372196"/>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爾時王者則我身是時仙人者今提婆達多是由提婆達多善知識故令我具足六波羅蜜成等正覺廣度眾生</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5881512" y="372196"/>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捐捨國位委政太子擊鼓宣令四方求法誰能為我說大乘者吾當終身供給走使</a:t>
            </a:r>
          </a:p>
        </p:txBody>
      </p:sp>
      <p:sp>
        <p:nvSpPr>
          <p:cNvPr id="41" name="文字方塊 40">
            <a:extLst>
              <a:ext uri="{FF2B5EF4-FFF2-40B4-BE49-F238E27FC236}">
                <a16:creationId xmlns:a16="http://schemas.microsoft.com/office/drawing/2014/main" id="{913FE57E-FFB4-49DC-A167-82D8BEA23EA8}"/>
              </a:ext>
            </a:extLst>
          </p:cNvPr>
          <p:cNvSpPr txBox="1"/>
          <p:nvPr/>
        </p:nvSpPr>
        <p:spPr>
          <a:xfrm>
            <a:off x="2624033" y="372196"/>
            <a:ext cx="3139321"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時有仙人來白王言我有大乘名妙法華經若不違我當為宣說王聞仙言歡喜踊躍即隨仙人供給所須乃至以身而為床座身心無惓于時奉事經於千歲</a:t>
            </a:r>
          </a:p>
        </p:txBody>
      </p:sp>
      <p:sp>
        <p:nvSpPr>
          <p:cNvPr id="16" name="文字方塊 15">
            <a:extLst>
              <a:ext uri="{FF2B5EF4-FFF2-40B4-BE49-F238E27FC236}">
                <a16:creationId xmlns:a16="http://schemas.microsoft.com/office/drawing/2014/main" id="{B2708073-3B69-4822-BB6B-1A9615CCF1BE}"/>
              </a:ext>
            </a:extLst>
          </p:cNvPr>
          <p:cNvSpPr txBox="1"/>
          <p:nvPr/>
        </p:nvSpPr>
        <p:spPr>
          <a:xfrm>
            <a:off x="127925" y="4084020"/>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爾時娑婆世界菩薩聲聞天龍八部人與非人皆遙見彼龍女成佛普為時會人天說法心大歡喜悉遙敬禮</a:t>
            </a:r>
          </a:p>
        </p:txBody>
      </p:sp>
      <p:sp>
        <p:nvSpPr>
          <p:cNvPr id="17" name="文字方塊 16">
            <a:extLst>
              <a:ext uri="{FF2B5EF4-FFF2-40B4-BE49-F238E27FC236}">
                <a16:creationId xmlns:a16="http://schemas.microsoft.com/office/drawing/2014/main" id="{27BEA1E8-6092-4309-9768-944C3E7F3E76}"/>
              </a:ext>
            </a:extLst>
          </p:cNvPr>
          <p:cNvSpPr txBox="1"/>
          <p:nvPr/>
        </p:nvSpPr>
        <p:spPr>
          <a:xfrm>
            <a:off x="10177545" y="4084020"/>
            <a:ext cx="1661993"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提婆達多卻後過無量劫當得成佛號曰天王如來世界名天道</a:t>
            </a:r>
          </a:p>
        </p:txBody>
      </p:sp>
      <p:sp>
        <p:nvSpPr>
          <p:cNvPr id="18" name="文字方塊 17">
            <a:extLst>
              <a:ext uri="{FF2B5EF4-FFF2-40B4-BE49-F238E27FC236}">
                <a16:creationId xmlns:a16="http://schemas.microsoft.com/office/drawing/2014/main" id="{0D97928A-4D1F-43F9-9520-A0C13C29B0BF}"/>
              </a:ext>
            </a:extLst>
          </p:cNvPr>
          <p:cNvSpPr txBox="1"/>
          <p:nvPr/>
        </p:nvSpPr>
        <p:spPr>
          <a:xfrm>
            <a:off x="6950783" y="4084020"/>
            <a:ext cx="3139321"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聞妙法華經提婆達多品淨心信敬不生疑惑者不墮地獄餓鬼畜生生十方佛前所生之處常聞此經若生人天中受勝妙樂若在佛前蓮華化生</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4725909" y="3594315"/>
            <a:ext cx="1887907"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龍女八歲成佛</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127925" y="3594315"/>
            <a:ext cx="4371407"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皆遙見彼龍女成佛普為時會人天說法</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4196726" y="3112567"/>
            <a:ext cx="339512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頭目髓腦身肉手足不惜軀命</a:t>
            </a:r>
          </a:p>
        </p:txBody>
      </p:sp>
      <p:sp>
        <p:nvSpPr>
          <p:cNvPr id="15" name="文字方塊 14">
            <a:extLst>
              <a:ext uri="{FF2B5EF4-FFF2-40B4-BE49-F238E27FC236}">
                <a16:creationId xmlns:a16="http://schemas.microsoft.com/office/drawing/2014/main" id="{DEE9D0CA-989A-4BE0-B756-6EE21252B94A}"/>
              </a:ext>
            </a:extLst>
          </p:cNvPr>
          <p:cNvSpPr txBox="1"/>
          <p:nvPr/>
        </p:nvSpPr>
        <p:spPr>
          <a:xfrm>
            <a:off x="2616024" y="4084020"/>
            <a:ext cx="424731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智積問文殊師利言此經甚深微妙諸經中寶世所希有頗有眾生勤加精進修行此經速得佛不文殊師利言有娑竭羅龍王女年始八歲智慧利根善知眾生諸根行業得陀羅尼諸佛所說甚深祕藏悉能受持</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7882206" y="3112567"/>
            <a:ext cx="400719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佛前世做國王時發願求於無上菩提</a:t>
            </a:r>
          </a:p>
        </p:txBody>
      </p:sp>
      <p:sp>
        <p:nvSpPr>
          <p:cNvPr id="23" name="文字方塊 22">
            <a:extLst>
              <a:ext uri="{FF2B5EF4-FFF2-40B4-BE49-F238E27FC236}">
                <a16:creationId xmlns:a16="http://schemas.microsoft.com/office/drawing/2014/main" id="{5F0CF019-8349-4A95-9EE2-C0BEBBEC29F4}"/>
              </a:ext>
            </a:extLst>
          </p:cNvPr>
          <p:cNvSpPr txBox="1"/>
          <p:nvPr/>
        </p:nvSpPr>
        <p:spPr>
          <a:xfrm>
            <a:off x="129778" y="3112567"/>
            <a:ext cx="377659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提婆達多前世做仙人善知識度佛</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9623893" y="3594315"/>
            <a:ext cx="2265503"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佛為提婆達多授記</a:t>
            </a:r>
          </a:p>
        </p:txBody>
      </p:sp>
      <p:sp>
        <p:nvSpPr>
          <p:cNvPr id="25" name="文字方塊 24">
            <a:extLst>
              <a:ext uri="{FF2B5EF4-FFF2-40B4-BE49-F238E27FC236}">
                <a16:creationId xmlns:a16="http://schemas.microsoft.com/office/drawing/2014/main" id="{7374A6B7-1F6F-40F0-A33A-4BF866208F6A}"/>
              </a:ext>
            </a:extLst>
          </p:cNvPr>
          <p:cNvSpPr txBox="1"/>
          <p:nvPr/>
        </p:nvSpPr>
        <p:spPr>
          <a:xfrm>
            <a:off x="6840393" y="3594315"/>
            <a:ext cx="255692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持提婆達多品的功德</a:t>
            </a:r>
          </a:p>
        </p:txBody>
      </p:sp>
    </p:spTree>
    <p:extLst>
      <p:ext uri="{BB962C8B-B14F-4D97-AF65-F5344CB8AC3E}">
        <p14:creationId xmlns:p14="http://schemas.microsoft.com/office/powerpoint/2010/main" val="368690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050676" y="1964267"/>
            <a:ext cx="9109450" cy="2421464"/>
          </a:xfrm>
        </p:spPr>
        <p:txBody>
          <a:bodyPr>
            <a:normAutofit/>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勸持品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10</a:t>
            </a:r>
            <a:r>
              <a:rPr lang="zh-TW" altLang="en-US" sz="3200" dirty="0"/>
              <a:t>月</a:t>
            </a:r>
            <a:r>
              <a:rPr lang="en-US" altLang="zh-TW" sz="3200" dirty="0"/>
              <a:t>17</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42445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39259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法華經勸持品第十三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8857072" y="372196"/>
            <a:ext cx="3139321"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爾時藥王菩薩摩訶薩及大樂說菩薩摩訶薩與二萬菩薩眷屬俱皆於佛前作是誓言唯願世尊不以為慮我等於佛滅後當奉持讀誦說此經典</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4154631" y="372196"/>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爾時眾中五百阿羅漢得受記者白佛言世尊我等亦自誓願於異國土廣說此經</a:t>
            </a:r>
          </a:p>
        </p:txBody>
      </p:sp>
      <p:sp>
        <p:nvSpPr>
          <p:cNvPr id="16" name="文字方塊 15">
            <a:extLst>
              <a:ext uri="{FF2B5EF4-FFF2-40B4-BE49-F238E27FC236}">
                <a16:creationId xmlns:a16="http://schemas.microsoft.com/office/drawing/2014/main" id="{B2708073-3B69-4822-BB6B-1A9615CCF1BE}"/>
              </a:ext>
            </a:extLst>
          </p:cNvPr>
          <p:cNvSpPr txBox="1"/>
          <p:nvPr/>
        </p:nvSpPr>
        <p:spPr>
          <a:xfrm>
            <a:off x="5951853" y="372196"/>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後惡世眾生善根轉少多增上慢貪利供養增不善根遠離解脫雖難可教化我等當起大忍力讀誦此經持說書寫種種供養不惜身命</a:t>
            </a:r>
          </a:p>
        </p:txBody>
      </p:sp>
      <p:sp>
        <p:nvSpPr>
          <p:cNvPr id="17" name="文字方塊 16">
            <a:extLst>
              <a:ext uri="{FF2B5EF4-FFF2-40B4-BE49-F238E27FC236}">
                <a16:creationId xmlns:a16="http://schemas.microsoft.com/office/drawing/2014/main" id="{27BEA1E8-6092-4309-9768-944C3E7F3E76}"/>
              </a:ext>
            </a:extLst>
          </p:cNvPr>
          <p:cNvSpPr txBox="1"/>
          <p:nvPr/>
        </p:nvSpPr>
        <p:spPr>
          <a:xfrm>
            <a:off x="9562702" y="4123094"/>
            <a:ext cx="240065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佛告耶輸陀羅汝於來世百千萬億諸佛法中修菩薩行為大法師漸具佛道於善國中當得作佛號具足千萬光相如來</a:t>
            </a:r>
          </a:p>
        </p:txBody>
      </p:sp>
      <p:sp>
        <p:nvSpPr>
          <p:cNvPr id="18" name="文字方塊 17">
            <a:extLst>
              <a:ext uri="{FF2B5EF4-FFF2-40B4-BE49-F238E27FC236}">
                <a16:creationId xmlns:a16="http://schemas.microsoft.com/office/drawing/2014/main" id="{0D97928A-4D1F-43F9-9520-A0C13C29B0BF}"/>
              </a:ext>
            </a:extLst>
          </p:cNvPr>
          <p:cNvSpPr txBox="1"/>
          <p:nvPr/>
        </p:nvSpPr>
        <p:spPr>
          <a:xfrm>
            <a:off x="121245" y="372196"/>
            <a:ext cx="387798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憍曇彌我先總說一切聲聞皆已授記今汝欲知記者將來之世當於六萬八千億諸佛法中為大法師及六千學無學比丘尼俱為法師汝如是漸漸具菩薩道當得作佛號一切眾生喜見如來</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2987725" y="3601736"/>
            <a:ext cx="276998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為說是經故忍此諸難事</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127926" y="3601736"/>
            <a:ext cx="276998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我是世尊使處眾無所畏</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3668704" y="3112567"/>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五百阿羅漢於異國土廣說此經</a:t>
            </a:r>
          </a:p>
        </p:txBody>
      </p:sp>
      <p:sp>
        <p:nvSpPr>
          <p:cNvPr id="15" name="文字方塊 14">
            <a:extLst>
              <a:ext uri="{FF2B5EF4-FFF2-40B4-BE49-F238E27FC236}">
                <a16:creationId xmlns:a16="http://schemas.microsoft.com/office/drawing/2014/main" id="{DEE9D0CA-989A-4BE0-B756-6EE21252B94A}"/>
              </a:ext>
            </a:extLst>
          </p:cNvPr>
          <p:cNvSpPr txBox="1"/>
          <p:nvPr/>
        </p:nvSpPr>
        <p:spPr>
          <a:xfrm>
            <a:off x="8562142" y="4123094"/>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世尊導師安隱天人</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我等聞記心安具足</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7207630" y="3112567"/>
            <a:ext cx="4788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藥王及大樂說菩薩發願以大忍力弘揚法華</a:t>
            </a:r>
          </a:p>
        </p:txBody>
      </p:sp>
      <p:sp>
        <p:nvSpPr>
          <p:cNvPr id="23" name="文字方塊 22">
            <a:extLst>
              <a:ext uri="{FF2B5EF4-FFF2-40B4-BE49-F238E27FC236}">
                <a16:creationId xmlns:a16="http://schemas.microsoft.com/office/drawing/2014/main" id="{5F0CF019-8349-4A95-9EE2-C0BEBBEC29F4}"/>
              </a:ext>
            </a:extLst>
          </p:cNvPr>
          <p:cNvSpPr txBox="1"/>
          <p:nvPr/>
        </p:nvSpPr>
        <p:spPr>
          <a:xfrm>
            <a:off x="129778" y="3112567"/>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佛為摩訶波闍波提比丘尼授記</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9711303" y="3601736"/>
            <a:ext cx="2265503"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佛為耶輸陀羅授記</a:t>
            </a:r>
          </a:p>
        </p:txBody>
      </p:sp>
      <p:sp>
        <p:nvSpPr>
          <p:cNvPr id="25" name="文字方塊 24">
            <a:extLst>
              <a:ext uri="{FF2B5EF4-FFF2-40B4-BE49-F238E27FC236}">
                <a16:creationId xmlns:a16="http://schemas.microsoft.com/office/drawing/2014/main" id="{7374A6B7-1F6F-40F0-A33A-4BF866208F6A}"/>
              </a:ext>
            </a:extLst>
          </p:cNvPr>
          <p:cNvSpPr txBox="1"/>
          <p:nvPr/>
        </p:nvSpPr>
        <p:spPr>
          <a:xfrm>
            <a:off x="5847524" y="3601736"/>
            <a:ext cx="377397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能令眾生書持是經皆是佛之威力</a:t>
            </a:r>
          </a:p>
        </p:txBody>
      </p:sp>
      <p:sp>
        <p:nvSpPr>
          <p:cNvPr id="26" name="文字方塊 25">
            <a:extLst>
              <a:ext uri="{FF2B5EF4-FFF2-40B4-BE49-F238E27FC236}">
                <a16:creationId xmlns:a16="http://schemas.microsoft.com/office/drawing/2014/main" id="{8E311158-7A15-47ED-AB93-67868960AA56}"/>
              </a:ext>
            </a:extLst>
          </p:cNvPr>
          <p:cNvSpPr txBox="1"/>
          <p:nvPr/>
        </p:nvSpPr>
        <p:spPr>
          <a:xfrm>
            <a:off x="2236479" y="4123094"/>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濁劫惡世中多有諸恐怖惡鬼入其身罵詈毀辱我我等敬信佛當著忍辱鎧為說是經故忍此諸難事　我不愛身命但惜無上道</a:t>
            </a:r>
          </a:p>
        </p:txBody>
      </p:sp>
      <p:sp>
        <p:nvSpPr>
          <p:cNvPr id="27" name="文字方塊 26">
            <a:extLst>
              <a:ext uri="{FF2B5EF4-FFF2-40B4-BE49-F238E27FC236}">
                <a16:creationId xmlns:a16="http://schemas.microsoft.com/office/drawing/2014/main" id="{982B87A0-4E8E-4E13-BF9D-4E17B2605037}"/>
              </a:ext>
            </a:extLst>
          </p:cNvPr>
          <p:cNvSpPr txBox="1"/>
          <p:nvPr/>
        </p:nvSpPr>
        <p:spPr>
          <a:xfrm>
            <a:off x="7561583" y="4123094"/>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諸比丘尼等亦能於他方國土廣宣此經</a:t>
            </a:r>
          </a:p>
        </p:txBody>
      </p:sp>
      <p:sp>
        <p:nvSpPr>
          <p:cNvPr id="28" name="文字方塊 27">
            <a:extLst>
              <a:ext uri="{FF2B5EF4-FFF2-40B4-BE49-F238E27FC236}">
                <a16:creationId xmlns:a16="http://schemas.microsoft.com/office/drawing/2014/main" id="{591E0AC5-65FB-4A86-8BD6-7BAF07C5FC01}"/>
              </a:ext>
            </a:extLst>
          </p:cNvPr>
          <p:cNvSpPr txBox="1"/>
          <p:nvPr/>
        </p:nvSpPr>
        <p:spPr>
          <a:xfrm>
            <a:off x="5083697" y="4123094"/>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諸菩薩言我等於如來滅後周旋往返十方世界能令眾生書寫此經受持讀誦解說其義如法修行正憶念皆是佛之威力</a:t>
            </a:r>
          </a:p>
        </p:txBody>
      </p:sp>
      <p:sp>
        <p:nvSpPr>
          <p:cNvPr id="31" name="文字方塊 30">
            <a:extLst>
              <a:ext uri="{FF2B5EF4-FFF2-40B4-BE49-F238E27FC236}">
                <a16:creationId xmlns:a16="http://schemas.microsoft.com/office/drawing/2014/main" id="{EEA67CA2-1EF8-4B71-B482-14FCB53462E9}"/>
              </a:ext>
            </a:extLst>
          </p:cNvPr>
          <p:cNvSpPr txBox="1"/>
          <p:nvPr/>
        </p:nvSpPr>
        <p:spPr>
          <a:xfrm>
            <a:off x="127925" y="4123094"/>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我是世尊使處眾無所畏我當善說法願佛安隱住我於世尊前諸來十方佛發如是誓言佛自知我心</a:t>
            </a:r>
          </a:p>
        </p:txBody>
      </p:sp>
    </p:spTree>
    <p:extLst>
      <p:ext uri="{BB962C8B-B14F-4D97-AF65-F5344CB8AC3E}">
        <p14:creationId xmlns:p14="http://schemas.microsoft.com/office/powerpoint/2010/main" val="2059226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050676" y="1964267"/>
            <a:ext cx="9109450" cy="2421464"/>
          </a:xfrm>
        </p:spPr>
        <p:txBody>
          <a:bodyPr>
            <a:normAutofit/>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安樂行品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10</a:t>
            </a:r>
            <a:r>
              <a:rPr lang="zh-TW" altLang="en-US" sz="3200" dirty="0"/>
              <a:t>月</a:t>
            </a:r>
            <a:r>
              <a:rPr lang="en-US" altLang="zh-TW" sz="3200" dirty="0"/>
              <a:t>24</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959982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39259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法華經安樂行品第十四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8044446" y="372196"/>
            <a:ext cx="387798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爾時文殊師利法王子菩薩摩訶薩白佛言世尊菩薩摩訶薩於後惡世云何能說是經佛告文殊師利若菩薩摩訶薩於後惡世欲說是經當安住四法一者安住菩薩行處及親近處能為眾生演說是經</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5805121" y="3644396"/>
            <a:ext cx="149686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髻中明珠喻</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269617" y="3644396"/>
            <a:ext cx="508903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法華經能令眾生至一切智諸佛如來祕密之藏</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5061461" y="3126015"/>
            <a:ext cx="335009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一、身安樂行</a:t>
            </a:r>
            <a:r>
              <a:rPr kumimoji="0" lang="en-US" altLang="zh-TW"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行處及親近處</a:t>
            </a:r>
          </a:p>
        </p:txBody>
      </p:sp>
      <p:sp>
        <p:nvSpPr>
          <p:cNvPr id="15" name="文字方塊 14">
            <a:extLst>
              <a:ext uri="{FF2B5EF4-FFF2-40B4-BE49-F238E27FC236}">
                <a16:creationId xmlns:a16="http://schemas.microsoft.com/office/drawing/2014/main" id="{DEE9D0CA-989A-4BE0-B756-6EE21252B94A}"/>
              </a:ext>
            </a:extLst>
          </p:cNvPr>
          <p:cNvSpPr txBox="1"/>
          <p:nvPr/>
        </p:nvSpPr>
        <p:spPr>
          <a:xfrm>
            <a:off x="5174101" y="381978"/>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菩薩摩訶薩住忍辱地柔和善順而不卒暴心亦不驚又復於法無所行而觀諸法如實相亦不行不分別是名菩薩摩訶薩行處</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8558124" y="3126015"/>
            <a:ext cx="335009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安住四法能於後世說法華經</a:t>
            </a:r>
          </a:p>
        </p:txBody>
      </p:sp>
      <p:sp>
        <p:nvSpPr>
          <p:cNvPr id="23" name="文字方塊 22">
            <a:extLst>
              <a:ext uri="{FF2B5EF4-FFF2-40B4-BE49-F238E27FC236}">
                <a16:creationId xmlns:a16="http://schemas.microsoft.com/office/drawing/2014/main" id="{5F0CF019-8349-4A95-9EE2-C0BEBBEC29F4}"/>
              </a:ext>
            </a:extLst>
          </p:cNvPr>
          <p:cNvSpPr txBox="1"/>
          <p:nvPr/>
        </p:nvSpPr>
        <p:spPr>
          <a:xfrm>
            <a:off x="2144902" y="3126015"/>
            <a:ext cx="276999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初親近處及第二親近處</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270333" y="3126015"/>
            <a:ext cx="1728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二、口安樂行</a:t>
            </a:r>
          </a:p>
        </p:txBody>
      </p:sp>
      <p:sp>
        <p:nvSpPr>
          <p:cNvPr id="26" name="文字方塊 25">
            <a:extLst>
              <a:ext uri="{FF2B5EF4-FFF2-40B4-BE49-F238E27FC236}">
                <a16:creationId xmlns:a16="http://schemas.microsoft.com/office/drawing/2014/main" id="{8E311158-7A15-47ED-AB93-67868960AA56}"/>
              </a:ext>
            </a:extLst>
          </p:cNvPr>
          <p:cNvSpPr txBox="1"/>
          <p:nvPr/>
        </p:nvSpPr>
        <p:spPr>
          <a:xfrm>
            <a:off x="256382" y="362460"/>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若口宣說若讀經時不樂說人及經典過亦不輕慢諸餘法師不說他人好惡長短</a:t>
            </a:r>
          </a:p>
        </p:txBody>
      </p:sp>
      <p:sp>
        <p:nvSpPr>
          <p:cNvPr id="27" name="文字方塊 26">
            <a:extLst>
              <a:ext uri="{FF2B5EF4-FFF2-40B4-BE49-F238E27FC236}">
                <a16:creationId xmlns:a16="http://schemas.microsoft.com/office/drawing/2014/main" id="{982B87A0-4E8E-4E13-BF9D-4E17B2605037}"/>
              </a:ext>
            </a:extLst>
          </p:cNvPr>
          <p:cNvSpPr txBox="1"/>
          <p:nvPr/>
        </p:nvSpPr>
        <p:spPr>
          <a:xfrm>
            <a:off x="3411751" y="388086"/>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菩薩摩訶薩不親近國王王子大臣官長不親近諸外道梵志等是名初親近處</a:t>
            </a:r>
            <a:r>
              <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人</a:t>
            </a:r>
            <a:r>
              <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8" name="文字方塊 27">
            <a:extLst>
              <a:ext uri="{FF2B5EF4-FFF2-40B4-BE49-F238E27FC236}">
                <a16:creationId xmlns:a16="http://schemas.microsoft.com/office/drawing/2014/main" id="{591E0AC5-65FB-4A86-8BD6-7BAF07C5FC01}"/>
              </a:ext>
            </a:extLst>
          </p:cNvPr>
          <p:cNvSpPr txBox="1"/>
          <p:nvPr/>
        </p:nvSpPr>
        <p:spPr>
          <a:xfrm>
            <a:off x="2018732" y="372196"/>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菩薩摩訶薩觀一切法空是名菩薩摩訶薩第二親近處</a:t>
            </a:r>
            <a:r>
              <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a:t>
            </a:r>
            <a:r>
              <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1" name="文字方塊 30">
            <a:extLst>
              <a:ext uri="{FF2B5EF4-FFF2-40B4-BE49-F238E27FC236}">
                <a16:creationId xmlns:a16="http://schemas.microsoft.com/office/drawing/2014/main" id="{EEA67CA2-1EF8-4B71-B482-14FCB53462E9}"/>
              </a:ext>
            </a:extLst>
          </p:cNvPr>
          <p:cNvSpPr txBox="1"/>
          <p:nvPr/>
        </p:nvSpPr>
        <p:spPr>
          <a:xfrm>
            <a:off x="9527734" y="4144137"/>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菩薩摩訶薩於後末世法欲滅時受持讀誦斯經典者無懷嫉妒諂誑之心亦勿輕罵學佛道者求其長短</a:t>
            </a:r>
          </a:p>
        </p:txBody>
      </p:sp>
      <p:sp>
        <p:nvSpPr>
          <p:cNvPr id="32" name="文字方塊 31">
            <a:extLst>
              <a:ext uri="{FF2B5EF4-FFF2-40B4-BE49-F238E27FC236}">
                <a16:creationId xmlns:a16="http://schemas.microsoft.com/office/drawing/2014/main" id="{9D0E283B-F252-4D63-B1ED-32777240C57D}"/>
              </a:ext>
            </a:extLst>
          </p:cNvPr>
          <p:cNvSpPr txBox="1"/>
          <p:nvPr/>
        </p:nvSpPr>
        <p:spPr>
          <a:xfrm>
            <a:off x="7052767" y="4144137"/>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當於一切眾生起大悲想於諸如來起慈父想於諸菩薩起大師想於十方諸大菩薩常應深心恭敬禮拜</a:t>
            </a:r>
          </a:p>
        </p:txBody>
      </p:sp>
      <p:sp>
        <p:nvSpPr>
          <p:cNvPr id="29" name="文字方塊 28">
            <a:extLst>
              <a:ext uri="{FF2B5EF4-FFF2-40B4-BE49-F238E27FC236}">
                <a16:creationId xmlns:a16="http://schemas.microsoft.com/office/drawing/2014/main" id="{1692E8D3-F2A2-44B2-99C8-83F89839A966}"/>
              </a:ext>
            </a:extLst>
          </p:cNvPr>
          <p:cNvSpPr txBox="1"/>
          <p:nvPr/>
        </p:nvSpPr>
        <p:spPr>
          <a:xfrm>
            <a:off x="3839135" y="4144137"/>
            <a:ext cx="3139321" cy="26513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譬如強力轉輪聖王欲以威勢降伏諸國而諸小王不順其命時轉輪王起種種兵而往討罰王見兵眾戰有功者即大歡喜隨功賞賜唯髻中明珠不以與之</a:t>
            </a:r>
          </a:p>
        </p:txBody>
      </p:sp>
      <p:sp>
        <p:nvSpPr>
          <p:cNvPr id="34" name="文字方塊 33">
            <a:extLst>
              <a:ext uri="{FF2B5EF4-FFF2-40B4-BE49-F238E27FC236}">
                <a16:creationId xmlns:a16="http://schemas.microsoft.com/office/drawing/2014/main" id="{A29D8B44-CE7E-497F-A594-35518EFA99AF}"/>
              </a:ext>
            </a:extLst>
          </p:cNvPr>
          <p:cNvSpPr txBox="1"/>
          <p:nvPr/>
        </p:nvSpPr>
        <p:spPr>
          <a:xfrm>
            <a:off x="10185483" y="3644396"/>
            <a:ext cx="171074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三、意安樂行</a:t>
            </a:r>
          </a:p>
        </p:txBody>
      </p:sp>
      <p:sp>
        <p:nvSpPr>
          <p:cNvPr id="35" name="文字方塊 34">
            <a:extLst>
              <a:ext uri="{FF2B5EF4-FFF2-40B4-BE49-F238E27FC236}">
                <a16:creationId xmlns:a16="http://schemas.microsoft.com/office/drawing/2014/main" id="{B4D4AD1B-7EAA-4A7C-A286-6D7AB1242348}"/>
              </a:ext>
            </a:extLst>
          </p:cNvPr>
          <p:cNvSpPr txBox="1"/>
          <p:nvPr/>
        </p:nvSpPr>
        <p:spPr>
          <a:xfrm>
            <a:off x="7748458" y="3644396"/>
            <a:ext cx="199055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四、誓願安樂行</a:t>
            </a:r>
          </a:p>
        </p:txBody>
      </p:sp>
      <p:sp>
        <p:nvSpPr>
          <p:cNvPr id="37" name="文字方塊 36">
            <a:extLst>
              <a:ext uri="{FF2B5EF4-FFF2-40B4-BE49-F238E27FC236}">
                <a16:creationId xmlns:a16="http://schemas.microsoft.com/office/drawing/2014/main" id="{E7EFC820-7102-4988-9510-913CB5C1F0FE}"/>
              </a:ext>
            </a:extLst>
          </p:cNvPr>
          <p:cNvSpPr txBox="1"/>
          <p:nvPr/>
        </p:nvSpPr>
        <p:spPr>
          <a:xfrm>
            <a:off x="256171" y="4144137"/>
            <a:ext cx="350865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此法華經能令眾生至一切智一切世間多怨難信先所未說而今說之文殊師利此法華經諸佛如來祕密之藏於諸經中最在其上長夜守護不妄宣說始於今日乃與汝等而敷演之</a:t>
            </a:r>
          </a:p>
        </p:txBody>
      </p:sp>
    </p:spTree>
    <p:extLst>
      <p:ext uri="{BB962C8B-B14F-4D97-AF65-F5344CB8AC3E}">
        <p14:creationId xmlns:p14="http://schemas.microsoft.com/office/powerpoint/2010/main" val="160795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方便品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8</a:t>
            </a:r>
            <a:r>
              <a:rPr lang="zh-TW" altLang="en-US" sz="3200" dirty="0"/>
              <a:t>月</a:t>
            </a:r>
            <a:r>
              <a:rPr lang="en-US" altLang="zh-TW" sz="3200" dirty="0"/>
              <a:t>1</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fld id="{9A6047D0-DEA0-40D4-AF5D-F38761EEBEA3}" type="slidenum">
              <a:rPr lang="zh-TW" altLang="en-US" smtClean="0"/>
              <a:t>3</a:t>
            </a:fld>
            <a:endParaRPr lang="zh-TW" altLang="en-US"/>
          </a:p>
        </p:txBody>
      </p:sp>
    </p:spTree>
    <p:extLst>
      <p:ext uri="{BB962C8B-B14F-4D97-AF65-F5344CB8AC3E}">
        <p14:creationId xmlns:p14="http://schemas.microsoft.com/office/powerpoint/2010/main" val="3909240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050676" y="1964267"/>
            <a:ext cx="9109450"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從地湧出品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10</a:t>
            </a:r>
            <a:r>
              <a:rPr lang="zh-TW" altLang="en-US" sz="3200" dirty="0"/>
              <a:t>月</a:t>
            </a:r>
            <a:r>
              <a:rPr lang="en-US" altLang="zh-TW" sz="3200" dirty="0"/>
              <a:t>31</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53814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39259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法華經從地湧品第十五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9280649" y="372196"/>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爾時他方國土諸來菩薩摩訶薩白佛言世尊若聽我等於佛滅後在此娑婆世界懃加精進護持讀誦書寫供養是經典者當於此土而廣說之</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5365726" y="372196"/>
            <a:ext cx="387798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爾時佛告諸菩薩摩訶薩眾止善男子不須汝等護持此經所以者何我娑婆世界自有六萬恒河沙等菩薩摩訶薩一一菩薩各有六萬恒河沙眷屬是諸人等能於我滅後護持讀誦廣說此經</a:t>
            </a:r>
          </a:p>
        </p:txBody>
      </p:sp>
      <p:sp>
        <p:nvSpPr>
          <p:cNvPr id="18" name="文字方塊 17">
            <a:extLst>
              <a:ext uri="{FF2B5EF4-FFF2-40B4-BE49-F238E27FC236}">
                <a16:creationId xmlns:a16="http://schemas.microsoft.com/office/drawing/2014/main" id="{0D97928A-4D1F-43F9-9520-A0C13C29B0BF}"/>
              </a:ext>
            </a:extLst>
          </p:cNvPr>
          <p:cNvSpPr txBox="1"/>
          <p:nvPr/>
        </p:nvSpPr>
        <p:spPr>
          <a:xfrm>
            <a:off x="2189466" y="372196"/>
            <a:ext cx="3139321"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佛說是時娑婆世界三千大千國土地皆震裂而於其中有無量千萬億菩薩摩訶薩同時踊出</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一一菩薩皆是大眾唱導之首各將六萬恒河沙眷屬</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5257800" y="3601736"/>
            <a:ext cx="329579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如來今欲顯發宣示諸佛智慧</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127926" y="3601736"/>
            <a:ext cx="2843533"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世尊願為解說除我等疑</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4056784" y="3112567"/>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佛制止因為娑婆世界自有菩薩</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7672152" y="3112567"/>
            <a:ext cx="4350977"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他方國土諸來菩薩要護持廣說法華經</a:t>
            </a:r>
          </a:p>
        </p:txBody>
      </p:sp>
      <p:sp>
        <p:nvSpPr>
          <p:cNvPr id="23" name="文字方塊 22">
            <a:extLst>
              <a:ext uri="{FF2B5EF4-FFF2-40B4-BE49-F238E27FC236}">
                <a16:creationId xmlns:a16="http://schemas.microsoft.com/office/drawing/2014/main" id="{5F0CF019-8349-4A95-9EE2-C0BEBBEC29F4}"/>
              </a:ext>
            </a:extLst>
          </p:cNvPr>
          <p:cNvSpPr txBox="1"/>
          <p:nvPr/>
        </p:nvSpPr>
        <p:spPr>
          <a:xfrm>
            <a:off x="1629438" y="3112567"/>
            <a:ext cx="230397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無量菩薩從地湧出</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11040944" y="3601736"/>
            <a:ext cx="977112"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四導師</a:t>
            </a:r>
          </a:p>
        </p:txBody>
      </p:sp>
      <p:sp>
        <p:nvSpPr>
          <p:cNvPr id="25" name="文字方塊 24">
            <a:extLst>
              <a:ext uri="{FF2B5EF4-FFF2-40B4-BE49-F238E27FC236}">
                <a16:creationId xmlns:a16="http://schemas.microsoft.com/office/drawing/2014/main" id="{7374A6B7-1F6F-40F0-A33A-4BF866208F6A}"/>
              </a:ext>
            </a:extLst>
          </p:cNvPr>
          <p:cNvSpPr txBox="1"/>
          <p:nvPr/>
        </p:nvSpPr>
        <p:spPr>
          <a:xfrm>
            <a:off x="8681102" y="3601736"/>
            <a:ext cx="2232335"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彌勒菩薩以偈問曰</a:t>
            </a:r>
          </a:p>
        </p:txBody>
      </p:sp>
      <p:sp>
        <p:nvSpPr>
          <p:cNvPr id="26" name="文字方塊 25">
            <a:extLst>
              <a:ext uri="{FF2B5EF4-FFF2-40B4-BE49-F238E27FC236}">
                <a16:creationId xmlns:a16="http://schemas.microsoft.com/office/drawing/2014/main" id="{8E311158-7A15-47ED-AB93-67868960AA56}"/>
              </a:ext>
            </a:extLst>
          </p:cNvPr>
          <p:cNvSpPr txBox="1"/>
          <p:nvPr/>
        </p:nvSpPr>
        <p:spPr>
          <a:xfrm>
            <a:off x="8624343" y="4113846"/>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爾時彌勒菩薩以偈問曰</a:t>
            </a:r>
          </a:p>
        </p:txBody>
      </p:sp>
      <p:sp>
        <p:nvSpPr>
          <p:cNvPr id="28" name="文字方塊 27">
            <a:extLst>
              <a:ext uri="{FF2B5EF4-FFF2-40B4-BE49-F238E27FC236}">
                <a16:creationId xmlns:a16="http://schemas.microsoft.com/office/drawing/2014/main" id="{591E0AC5-65FB-4A86-8BD6-7BAF07C5FC01}"/>
              </a:ext>
            </a:extLst>
          </p:cNvPr>
          <p:cNvSpPr txBox="1"/>
          <p:nvPr/>
        </p:nvSpPr>
        <p:spPr>
          <a:xfrm>
            <a:off x="9610826" y="4113846"/>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是菩薩眾中有四導師一名上行二名無邊行三名淨行四名安立行是四菩薩於其眾中最為上首唱導之師</a:t>
            </a:r>
          </a:p>
        </p:txBody>
      </p:sp>
      <p:sp>
        <p:nvSpPr>
          <p:cNvPr id="17" name="文字方塊 16">
            <a:extLst>
              <a:ext uri="{FF2B5EF4-FFF2-40B4-BE49-F238E27FC236}">
                <a16:creationId xmlns:a16="http://schemas.microsoft.com/office/drawing/2014/main" id="{27BEA1E8-6092-4309-9768-944C3E7F3E76}"/>
              </a:ext>
            </a:extLst>
          </p:cNvPr>
          <p:cNvSpPr txBox="1"/>
          <p:nvPr/>
        </p:nvSpPr>
        <p:spPr>
          <a:xfrm>
            <a:off x="121202" y="372196"/>
            <a:ext cx="203132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是時釋迦牟尼佛默然而坐及諸四眾亦皆默然五十小劫佛神力故令諸大眾謂如半日</a:t>
            </a:r>
          </a:p>
        </p:txBody>
      </p:sp>
      <p:sp>
        <p:nvSpPr>
          <p:cNvPr id="29" name="文字方塊 28">
            <a:extLst>
              <a:ext uri="{FF2B5EF4-FFF2-40B4-BE49-F238E27FC236}">
                <a16:creationId xmlns:a16="http://schemas.microsoft.com/office/drawing/2014/main" id="{7A62020F-576E-4915-A2A7-1E846B5B7E86}"/>
              </a:ext>
            </a:extLst>
          </p:cNvPr>
          <p:cNvSpPr txBox="1"/>
          <p:nvPr/>
        </p:nvSpPr>
        <p:spPr>
          <a:xfrm>
            <a:off x="6160531" y="4113846"/>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爾時釋迦牟尼佛告彌勒菩薩如來今欲顯發宣示諸佛智慧諸佛自在神通之力諸佛師子奮迅之力諸佛威猛大勢之力</a:t>
            </a:r>
          </a:p>
        </p:txBody>
      </p:sp>
      <p:sp>
        <p:nvSpPr>
          <p:cNvPr id="19" name="文字方塊 18">
            <a:extLst>
              <a:ext uri="{FF2B5EF4-FFF2-40B4-BE49-F238E27FC236}">
                <a16:creationId xmlns:a16="http://schemas.microsoft.com/office/drawing/2014/main" id="{CD74F995-34B7-4AB2-9B75-F919F586B899}"/>
              </a:ext>
            </a:extLst>
          </p:cNvPr>
          <p:cNvSpPr txBox="1"/>
          <p:nvPr/>
        </p:nvSpPr>
        <p:spPr>
          <a:xfrm>
            <a:off x="4066051" y="4113846"/>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世尊說此諸菩薩皆於是娑婆世界之下此界虛空中住於諸經典讀誦通利思惟分別正憶念</a:t>
            </a:r>
          </a:p>
        </p:txBody>
      </p:sp>
      <p:sp>
        <p:nvSpPr>
          <p:cNvPr id="31" name="文字方塊 30">
            <a:extLst>
              <a:ext uri="{FF2B5EF4-FFF2-40B4-BE49-F238E27FC236}">
                <a16:creationId xmlns:a16="http://schemas.microsoft.com/office/drawing/2014/main" id="{8FCFE18F-468C-4FFF-A74F-8652474FA751}"/>
              </a:ext>
            </a:extLst>
          </p:cNvPr>
          <p:cNvSpPr txBox="1"/>
          <p:nvPr/>
        </p:nvSpPr>
        <p:spPr>
          <a:xfrm>
            <a:off x="124911" y="4113846"/>
            <a:ext cx="387798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世尊如此之事世所難信佛亦如是得道已來其實未久</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然諸新發意菩薩於佛滅後若聞是語或不信受而起破法罪業因緣唯然世尊願為解說除我等疑及未來世諸善男子聞此事已亦不生疑</a:t>
            </a:r>
          </a:p>
        </p:txBody>
      </p:sp>
      <p:sp>
        <p:nvSpPr>
          <p:cNvPr id="27" name="文字方塊 26">
            <a:extLst>
              <a:ext uri="{FF2B5EF4-FFF2-40B4-BE49-F238E27FC236}">
                <a16:creationId xmlns:a16="http://schemas.microsoft.com/office/drawing/2014/main" id="{7A38633F-AAB3-46E6-9388-D743A2CFAF41}"/>
              </a:ext>
            </a:extLst>
          </p:cNvPr>
          <p:cNvSpPr txBox="1"/>
          <p:nvPr/>
        </p:nvSpPr>
        <p:spPr>
          <a:xfrm>
            <a:off x="127926" y="3112567"/>
            <a:ext cx="1378145"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佛神力故</a:t>
            </a:r>
          </a:p>
        </p:txBody>
      </p:sp>
      <p:sp>
        <p:nvSpPr>
          <p:cNvPr id="32" name="文字方塊 31">
            <a:extLst>
              <a:ext uri="{FF2B5EF4-FFF2-40B4-BE49-F238E27FC236}">
                <a16:creationId xmlns:a16="http://schemas.microsoft.com/office/drawing/2014/main" id="{64D190C7-F92B-4C1E-8ECE-585F94AF47FE}"/>
              </a:ext>
            </a:extLst>
          </p:cNvPr>
          <p:cNvSpPr txBox="1"/>
          <p:nvPr/>
        </p:nvSpPr>
        <p:spPr>
          <a:xfrm>
            <a:off x="3098967" y="3601736"/>
            <a:ext cx="2031325"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於此世界空中住</a:t>
            </a:r>
          </a:p>
        </p:txBody>
      </p:sp>
    </p:spTree>
    <p:extLst>
      <p:ext uri="{BB962C8B-B14F-4D97-AF65-F5344CB8AC3E}">
        <p14:creationId xmlns:p14="http://schemas.microsoft.com/office/powerpoint/2010/main" val="2924664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050676" y="1964267"/>
            <a:ext cx="9109450"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如來壽量品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11</a:t>
            </a:r>
            <a:r>
              <a:rPr lang="zh-TW" altLang="en-US" sz="3200" dirty="0"/>
              <a:t>月</a:t>
            </a:r>
            <a:r>
              <a:rPr lang="en-US" altLang="zh-TW" sz="3200" dirty="0"/>
              <a:t>7</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fld id="{9A6047D0-DEA0-40D4-AF5D-F38761EEBEA3}" type="slidenum">
              <a:rPr lang="zh-TW" altLang="en-US" smtClean="0"/>
              <a:t>32</a:t>
            </a:fld>
            <a:endParaRPr lang="zh-TW" altLang="en-US"/>
          </a:p>
        </p:txBody>
      </p:sp>
    </p:spTree>
    <p:extLst>
      <p:ext uri="{BB962C8B-B14F-4D97-AF65-F5344CB8AC3E}">
        <p14:creationId xmlns:p14="http://schemas.microsoft.com/office/powerpoint/2010/main" val="118635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39259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法華經如來壽量品第十六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7379745" y="399266"/>
            <a:ext cx="461664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lvl="0">
              <a:defRPr/>
            </a:pPr>
            <a:r>
              <a:rPr lang="zh-TW" altLang="en-US" sz="2400" dirty="0">
                <a:solidFill>
                  <a:prstClr val="white"/>
                </a:solidFill>
                <a:latin typeface="微軟正黑體" panose="020B0604030504040204" pitchFamily="34" charset="-120"/>
                <a:ea typeface="微軟正黑體" panose="020B0604030504040204" pitchFamily="34" charset="-120"/>
              </a:rPr>
              <a:t>爾時佛告諸菩薩及一切大眾諸善男子汝等當信解如來誠諦之語復告大眾汝等當信解如來誠諦之語又復告諸大眾汝等當信解如來誠諦之語是時菩薩大眾彌勒為首合掌白佛言世尊唯願說之我等當信受佛語如是三白已</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4889629" y="399266"/>
            <a:ext cx="240065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lvl="0" algn="ctr">
              <a:defRPr/>
            </a:pPr>
            <a:r>
              <a:rPr lang="zh-TW" altLang="en-US" sz="2400" dirty="0">
                <a:solidFill>
                  <a:prstClr val="white"/>
                </a:solidFill>
                <a:latin typeface="微軟正黑體" panose="020B0604030504040204" pitchFamily="34" charset="-120"/>
                <a:ea typeface="微軟正黑體" panose="020B0604030504040204" pitchFamily="34" charset="-120"/>
              </a:rPr>
              <a:t>爾時世尊知諸菩薩三請不止而告之言汝等諦聽如來祕密神通之力我實成佛已來無量無邊百千萬億那由他劫</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7" name="文字方塊 16">
            <a:extLst>
              <a:ext uri="{FF2B5EF4-FFF2-40B4-BE49-F238E27FC236}">
                <a16:creationId xmlns:a16="http://schemas.microsoft.com/office/drawing/2014/main" id="{27BEA1E8-6092-4309-9768-944C3E7F3E76}"/>
              </a:ext>
            </a:extLst>
          </p:cNvPr>
          <p:cNvSpPr txBox="1"/>
          <p:nvPr/>
        </p:nvSpPr>
        <p:spPr>
          <a:xfrm>
            <a:off x="183522" y="399266"/>
            <a:ext cx="4616648"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lvl="0">
              <a:defRPr/>
            </a:pPr>
            <a:r>
              <a:rPr lang="zh-TW" altLang="en-US" sz="2400" dirty="0">
                <a:solidFill>
                  <a:prstClr val="white"/>
                </a:solidFill>
                <a:latin typeface="微軟正黑體" panose="020B0604030504040204" pitchFamily="34" charset="-120"/>
                <a:ea typeface="微軟正黑體" panose="020B0604030504040204" pitchFamily="34" charset="-120"/>
              </a:rPr>
              <a:t>爾時佛告大菩薩眾諸善男子今當分明宣語汝等是諸世界若著微塵及不著者盡以為塵一塵一劫我成佛已來復過於此百千萬億那由他阿僧祇劫自從是來我常在此娑婆世界說法教化亦於餘處百千萬億那由他阿僧祇國導利眾生</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4" name="文字方塊 3">
            <a:extLst>
              <a:ext uri="{FF2B5EF4-FFF2-40B4-BE49-F238E27FC236}">
                <a16:creationId xmlns:a16="http://schemas.microsoft.com/office/drawing/2014/main" id="{6EEDA3A3-A7E6-4BEF-B35A-B7D898C590C7}"/>
              </a:ext>
            </a:extLst>
          </p:cNvPr>
          <p:cNvSpPr txBox="1"/>
          <p:nvPr/>
        </p:nvSpPr>
        <p:spPr>
          <a:xfrm>
            <a:off x="4098532" y="3616305"/>
            <a:ext cx="274212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defRPr/>
            </a:pPr>
            <a:r>
              <a:rPr lang="zh-TW" altLang="en-US" sz="2000" dirty="0">
                <a:solidFill>
                  <a:prstClr val="white"/>
                </a:solidFill>
                <a:latin typeface="微軟正黑體" panose="020B0604030504040204" pitchFamily="34" charset="-120"/>
                <a:ea typeface="微軟正黑體" panose="020B0604030504040204" pitchFamily="34" charset="-120"/>
              </a:rPr>
              <a:t>如來所演經典皆實不虛</a:t>
            </a: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181719" y="3616305"/>
            <a:ext cx="1499167"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defRPr/>
            </a:pPr>
            <a:r>
              <a:rPr lang="zh-TW" altLang="en-US" sz="2000">
                <a:solidFill>
                  <a:prstClr val="white"/>
                </a:solidFill>
                <a:latin typeface="微軟正黑體" panose="020B0604030504040204" pitchFamily="34" charset="-120"/>
                <a:ea typeface="微軟正黑體" panose="020B0604030504040204" pitchFamily="34" charset="-120"/>
              </a:rPr>
              <a:t>良醫狂子喻</a:t>
            </a: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3622207" y="3132739"/>
            <a:ext cx="3254323"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lgn="ctr">
              <a:defRPr/>
            </a:pPr>
            <a:r>
              <a:rPr lang="zh-TW" altLang="en-US" sz="2000" dirty="0">
                <a:solidFill>
                  <a:prstClr val="white"/>
                </a:solidFill>
                <a:latin typeface="微軟正黑體" panose="020B0604030504040204" pitchFamily="34" charset="-120"/>
                <a:ea typeface="微軟正黑體" panose="020B0604030504040204" pitchFamily="34" charset="-120"/>
              </a:rPr>
              <a:t>汝等諦聽如來祕密神通之力</a:t>
            </a: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6982330" y="3132739"/>
            <a:ext cx="501329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defRPr/>
            </a:pPr>
            <a:r>
              <a:rPr lang="zh-TW" altLang="en-US" sz="2000" dirty="0">
                <a:solidFill>
                  <a:prstClr val="white"/>
                </a:solidFill>
                <a:latin typeface="微軟正黑體" panose="020B0604030504040204" pitchFamily="34" charset="-120"/>
                <a:ea typeface="微軟正黑體" panose="020B0604030504040204" pitchFamily="34" charset="-120"/>
              </a:rPr>
              <a:t>佛告諸菩薩及大眾汝等當信解如來誠諦之語</a:t>
            </a: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3" name="文字方塊 22">
            <a:extLst>
              <a:ext uri="{FF2B5EF4-FFF2-40B4-BE49-F238E27FC236}">
                <a16:creationId xmlns:a16="http://schemas.microsoft.com/office/drawing/2014/main" id="{5F0CF019-8349-4A95-9EE2-C0BEBBEC29F4}"/>
              </a:ext>
            </a:extLst>
          </p:cNvPr>
          <p:cNvSpPr txBox="1"/>
          <p:nvPr/>
        </p:nvSpPr>
        <p:spPr>
          <a:xfrm>
            <a:off x="183522" y="3132739"/>
            <a:ext cx="333288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lgn="ctr">
              <a:defRPr/>
            </a:pPr>
            <a:r>
              <a:rPr lang="zh-TW" altLang="en-US" sz="2000" dirty="0">
                <a:solidFill>
                  <a:prstClr val="white"/>
                </a:solidFill>
                <a:latin typeface="微軟正黑體" panose="020B0604030504040204" pitchFamily="34" charset="-120"/>
                <a:ea typeface="微軟正黑體" panose="020B0604030504040204" pitchFamily="34" charset="-120"/>
              </a:rPr>
              <a:t>我成佛已百千萬億那由他劫</a:t>
            </a: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10272784" y="3616305"/>
            <a:ext cx="171074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defRPr/>
            </a:pPr>
            <a:r>
              <a:rPr lang="zh-TW" altLang="en-US" sz="2000" dirty="0">
                <a:solidFill>
                  <a:prstClr val="white"/>
                </a:solidFill>
                <a:latin typeface="微軟正黑體" panose="020B0604030504040204" pitchFamily="34" charset="-120"/>
                <a:ea typeface="微軟正黑體" panose="020B0604030504040204" pitchFamily="34" charset="-120"/>
              </a:rPr>
              <a:t>說燃燈佛因緣</a:t>
            </a: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5" name="文字方塊 24">
            <a:extLst>
              <a:ext uri="{FF2B5EF4-FFF2-40B4-BE49-F238E27FC236}">
                <a16:creationId xmlns:a16="http://schemas.microsoft.com/office/drawing/2014/main" id="{7374A6B7-1F6F-40F0-A33A-4BF866208F6A}"/>
              </a:ext>
            </a:extLst>
          </p:cNvPr>
          <p:cNvSpPr txBox="1"/>
          <p:nvPr/>
        </p:nvSpPr>
        <p:spPr>
          <a:xfrm>
            <a:off x="6929556" y="3616305"/>
            <a:ext cx="325432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lgn="ctr">
              <a:defRPr/>
            </a:pPr>
            <a:r>
              <a:rPr lang="zh-TW" altLang="en-US" sz="2000" dirty="0">
                <a:solidFill>
                  <a:prstClr val="white"/>
                </a:solidFill>
                <a:latin typeface="微軟正黑體" panose="020B0604030504040204" pitchFamily="34" charset="-120"/>
                <a:ea typeface="微軟正黑體" panose="020B0604030504040204" pitchFamily="34" charset="-120"/>
              </a:rPr>
              <a:t>以佛眼觀以種種方便說微妙</a:t>
            </a: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8" name="文字方塊 27">
            <a:extLst>
              <a:ext uri="{FF2B5EF4-FFF2-40B4-BE49-F238E27FC236}">
                <a16:creationId xmlns:a16="http://schemas.microsoft.com/office/drawing/2014/main" id="{591E0AC5-65FB-4A86-8BD6-7BAF07C5FC01}"/>
              </a:ext>
            </a:extLst>
          </p:cNvPr>
          <p:cNvSpPr txBox="1"/>
          <p:nvPr/>
        </p:nvSpPr>
        <p:spPr>
          <a:xfrm>
            <a:off x="10313128" y="4090905"/>
            <a:ext cx="1661993"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lvl="0" algn="ctr">
              <a:defRPr/>
            </a:pPr>
            <a:r>
              <a:rPr lang="zh-TW" altLang="en-US" sz="2400" dirty="0">
                <a:solidFill>
                  <a:prstClr val="white"/>
                </a:solidFill>
                <a:latin typeface="微軟正黑體" panose="020B0604030504040204" pitchFamily="34" charset="-120"/>
                <a:ea typeface="微軟正黑體" panose="020B0604030504040204" pitchFamily="34" charset="-120"/>
              </a:rPr>
              <a:t>於是中間我說燃燈佛等又復言其入於涅槃如是皆以方便分別</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6" name="文字方塊 15">
            <a:extLst>
              <a:ext uri="{FF2B5EF4-FFF2-40B4-BE49-F238E27FC236}">
                <a16:creationId xmlns:a16="http://schemas.microsoft.com/office/drawing/2014/main" id="{18AB78AB-0997-43A0-9A43-F629B913A3B0}"/>
              </a:ext>
            </a:extLst>
          </p:cNvPr>
          <p:cNvSpPr txBox="1"/>
          <p:nvPr/>
        </p:nvSpPr>
        <p:spPr>
          <a:xfrm>
            <a:off x="6668183" y="4090905"/>
            <a:ext cx="350865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lvl="0">
              <a:defRPr/>
            </a:pPr>
            <a:r>
              <a:rPr lang="zh-TW" altLang="en-US" sz="2400" dirty="0">
                <a:solidFill>
                  <a:prstClr val="white"/>
                </a:solidFill>
                <a:latin typeface="微軟正黑體" panose="020B0604030504040204" pitchFamily="34" charset="-120"/>
                <a:ea typeface="微軟正黑體" panose="020B0604030504040204" pitchFamily="34" charset="-120"/>
              </a:rPr>
              <a:t>諸善男子若有眾生來至我所我以佛眼觀其信等諸根利鈍隨所應度處處自說名字不同年紀大小亦復現言當入涅槃又以種種方便說微妙法能令眾生發歡喜心</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9" name="文字方塊 18">
            <a:extLst>
              <a:ext uri="{FF2B5EF4-FFF2-40B4-BE49-F238E27FC236}">
                <a16:creationId xmlns:a16="http://schemas.microsoft.com/office/drawing/2014/main" id="{FA9F91FD-D59E-46BE-B5CE-9A22513A586F}"/>
              </a:ext>
            </a:extLst>
          </p:cNvPr>
          <p:cNvSpPr txBox="1"/>
          <p:nvPr/>
        </p:nvSpPr>
        <p:spPr>
          <a:xfrm>
            <a:off x="4131234" y="4090905"/>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lvl="0" algn="ctr">
              <a:defRPr/>
            </a:pPr>
            <a:r>
              <a:rPr lang="zh-TW" altLang="en-US" sz="2400" dirty="0">
                <a:solidFill>
                  <a:prstClr val="white"/>
                </a:solidFill>
                <a:latin typeface="微軟正黑體" panose="020B0604030504040204" pitchFamily="34" charset="-120"/>
                <a:ea typeface="微軟正黑體" panose="020B0604030504040204" pitchFamily="34" charset="-120"/>
              </a:rPr>
              <a:t>諸善男子如來所演經典皆為度脫眾生或說己身或說他身或示己身或示他身或示己事或示他事諸所言說皆實不虛</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6" name="文字方塊 25">
            <a:extLst>
              <a:ext uri="{FF2B5EF4-FFF2-40B4-BE49-F238E27FC236}">
                <a16:creationId xmlns:a16="http://schemas.microsoft.com/office/drawing/2014/main" id="{1C2BD6C3-84C9-4C2B-90D9-E4C6857FA8E1}"/>
              </a:ext>
            </a:extLst>
          </p:cNvPr>
          <p:cNvSpPr txBox="1"/>
          <p:nvPr/>
        </p:nvSpPr>
        <p:spPr>
          <a:xfrm>
            <a:off x="855621" y="4090905"/>
            <a:ext cx="3139321"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lvl="0">
              <a:defRPr/>
            </a:pPr>
            <a:r>
              <a:rPr lang="zh-TW" altLang="en-US" sz="2400" dirty="0">
                <a:solidFill>
                  <a:prstClr val="white"/>
                </a:solidFill>
                <a:latin typeface="微軟正黑體" panose="020B0604030504040204" pitchFamily="34" charset="-120"/>
                <a:ea typeface="微軟正黑體" panose="020B0604030504040204" pitchFamily="34" charset="-120"/>
              </a:rPr>
              <a:t>如斯之事如來明見無有錯謬以諸眾生有種種性種種欲種種行種種憶想分別故欲令生諸善根以若干因緣譬喻言辭種種說法所作佛事未曾暫廢</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7" name="文字方塊 26">
            <a:extLst>
              <a:ext uri="{FF2B5EF4-FFF2-40B4-BE49-F238E27FC236}">
                <a16:creationId xmlns:a16="http://schemas.microsoft.com/office/drawing/2014/main" id="{917A8F36-5A33-4F58-B48B-1B9D05E594BE}"/>
              </a:ext>
            </a:extLst>
          </p:cNvPr>
          <p:cNvSpPr txBox="1"/>
          <p:nvPr/>
        </p:nvSpPr>
        <p:spPr>
          <a:xfrm>
            <a:off x="165331" y="4090905"/>
            <a:ext cx="553998" cy="26513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lvl="0">
              <a:defRPr/>
            </a:pPr>
            <a:r>
              <a:rPr lang="zh-TW" altLang="en-US" sz="2400" dirty="0">
                <a:solidFill>
                  <a:prstClr val="white"/>
                </a:solidFill>
                <a:latin typeface="微軟正黑體" panose="020B0604030504040204" pitchFamily="34" charset="-120"/>
                <a:ea typeface="微軟正黑體" panose="020B0604030504040204" pitchFamily="34" charset="-120"/>
              </a:rPr>
              <a:t>良醫狂子喻</a:t>
            </a:r>
            <a:r>
              <a:rPr lang="en-US" altLang="zh-TW" sz="2400" dirty="0">
                <a:solidFill>
                  <a:prstClr val="white"/>
                </a:solidFill>
                <a:latin typeface="微軟正黑體" panose="020B0604030504040204" pitchFamily="34" charset="-120"/>
                <a:ea typeface="微軟正黑體" panose="020B0604030504040204" pitchFamily="34" charset="-120"/>
              </a:rPr>
              <a:t>……</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9" name="文字方塊 28">
            <a:extLst>
              <a:ext uri="{FF2B5EF4-FFF2-40B4-BE49-F238E27FC236}">
                <a16:creationId xmlns:a16="http://schemas.microsoft.com/office/drawing/2014/main" id="{5BE60F52-0E9A-42FB-BB98-58B92F05DAF9}"/>
              </a:ext>
            </a:extLst>
          </p:cNvPr>
          <p:cNvSpPr txBox="1"/>
          <p:nvPr/>
        </p:nvSpPr>
        <p:spPr>
          <a:xfrm>
            <a:off x="1769790" y="3616305"/>
            <a:ext cx="2239838"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defRPr/>
            </a:pPr>
            <a:r>
              <a:rPr lang="zh-TW" altLang="en-US" sz="2000" dirty="0">
                <a:solidFill>
                  <a:prstClr val="white"/>
                </a:solidFill>
                <a:latin typeface="微軟正黑體" panose="020B0604030504040204" pitchFamily="34" charset="-120"/>
                <a:ea typeface="微軟正黑體" panose="020B0604030504040204" pitchFamily="34" charset="-120"/>
              </a:rPr>
              <a:t>所作佛事未曾暫廢</a:t>
            </a: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543279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6" y="29934"/>
            <a:ext cx="5309878" cy="369332"/>
          </a:xfrm>
          <a:prstGeom prst="rect">
            <a:avLst/>
          </a:prstGeom>
          <a:noFill/>
        </p:spPr>
        <p:txBody>
          <a:bodyPr wrap="square" rtlCol="0">
            <a:spAutoFit/>
          </a:bodyPr>
          <a:lstStyle/>
          <a:p>
            <a:pPr lvl="0">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法華經如來壽量品第十六      一頁</a:t>
            </a:r>
            <a:r>
              <a:rPr lang="zh-TW" altLang="en-US" dirty="0">
                <a:solidFill>
                  <a:prstClr val="white"/>
                </a:solidFill>
                <a:latin typeface="微軟正黑體" panose="020B0604030504040204" pitchFamily="34" charset="-120"/>
                <a:ea typeface="微軟正黑體" panose="020B0604030504040204" pitchFamily="34" charset="-120"/>
              </a:rPr>
              <a:t>書</a:t>
            </a:r>
            <a:r>
              <a:rPr lang="en-US" altLang="zh-TW" dirty="0">
                <a:solidFill>
                  <a:prstClr val="white"/>
                </a:solidFill>
                <a:latin typeface="微軟正黑體" panose="020B0604030504040204" pitchFamily="34" charset="-120"/>
                <a:ea typeface="微軟正黑體" panose="020B0604030504040204" pitchFamily="34" charset="-120"/>
              </a:rPr>
              <a:t>—</a:t>
            </a:r>
            <a:r>
              <a:rPr lang="zh-TW" altLang="en-US" dirty="0">
                <a:solidFill>
                  <a:srgbClr val="FFC000"/>
                </a:solidFill>
                <a:latin typeface="微軟正黑體" panose="020B0604030504040204" pitchFamily="34" charset="-120"/>
                <a:ea typeface="微軟正黑體" panose="020B0604030504040204" pitchFamily="34" charset="-120"/>
              </a:rPr>
              <a:t>良醫狂子喻</a:t>
            </a:r>
            <a:endParaRPr kumimoji="0" lang="zh-TW" altLang="en-US" sz="1800" b="0"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10334400" y="399265"/>
            <a:ext cx="1661993" cy="316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lvl="0">
              <a:defRPr/>
            </a:pPr>
            <a:r>
              <a:rPr lang="zh-TW" altLang="en-US" sz="2400" dirty="0">
                <a:solidFill>
                  <a:prstClr val="white"/>
                </a:solidFill>
                <a:latin typeface="微軟正黑體" panose="020B0604030504040204" pitchFamily="34" charset="-120"/>
                <a:ea typeface="微軟正黑體" panose="020B0604030504040204" pitchFamily="34" charset="-120"/>
              </a:rPr>
              <a:t>譬如良醫智慧聰達。明練方藥善治眾病。其人多諸子息。若十二十乃至百數。</a:t>
            </a:r>
          </a:p>
        </p:txBody>
      </p:sp>
      <p:sp>
        <p:nvSpPr>
          <p:cNvPr id="19" name="文字方塊 18">
            <a:extLst>
              <a:ext uri="{FF2B5EF4-FFF2-40B4-BE49-F238E27FC236}">
                <a16:creationId xmlns:a16="http://schemas.microsoft.com/office/drawing/2014/main" id="{FA9F91FD-D59E-46BE-B5CE-9A22513A586F}"/>
              </a:ext>
            </a:extLst>
          </p:cNvPr>
          <p:cNvSpPr txBox="1"/>
          <p:nvPr/>
        </p:nvSpPr>
        <p:spPr>
          <a:xfrm>
            <a:off x="8118408" y="3691630"/>
            <a:ext cx="3877985" cy="3096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lvl="0" algn="ctr">
              <a:defRPr/>
            </a:pPr>
            <a:r>
              <a:rPr lang="zh-TW" altLang="en-US" sz="2400" dirty="0">
                <a:solidFill>
                  <a:prstClr val="white"/>
                </a:solidFill>
                <a:latin typeface="微軟正黑體" panose="020B0604030504040204" pitchFamily="34" charset="-120"/>
                <a:ea typeface="微軟正黑體" panose="020B0604030504040204" pitchFamily="34" charset="-120"/>
              </a:rPr>
              <a:t>父作是念。此子可愍。為毒所中心皆顛倒。雖見我喜求索救療。如是好藥而不肯服。我今當設方便令服此藥。即作是言。汝等當知。我今衰老死時已至。是好良藥今留在此。汝可取服勿憂不差。</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1" name="文字方塊 30">
            <a:extLst>
              <a:ext uri="{FF2B5EF4-FFF2-40B4-BE49-F238E27FC236}">
                <a16:creationId xmlns:a16="http://schemas.microsoft.com/office/drawing/2014/main" id="{8595E036-5DAB-48F4-8345-401ADB91AC6C}"/>
              </a:ext>
            </a:extLst>
          </p:cNvPr>
          <p:cNvSpPr txBox="1"/>
          <p:nvPr/>
        </p:nvSpPr>
        <p:spPr>
          <a:xfrm>
            <a:off x="8918273" y="399265"/>
            <a:ext cx="1292662" cy="316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lvl="0">
              <a:defRPr/>
            </a:pPr>
            <a:r>
              <a:rPr lang="zh-TW" altLang="en-US" sz="2400" dirty="0">
                <a:solidFill>
                  <a:prstClr val="white"/>
                </a:solidFill>
                <a:latin typeface="微軟正黑體" panose="020B0604030504040204" pitchFamily="34" charset="-120"/>
                <a:ea typeface="微軟正黑體" panose="020B0604030504040204" pitchFamily="34" charset="-120"/>
              </a:rPr>
              <a:t>以有事緣遠至餘國。諸子於後飲他毒藥。藥發悶亂宛轉于地。</a:t>
            </a:r>
          </a:p>
        </p:txBody>
      </p:sp>
      <p:sp>
        <p:nvSpPr>
          <p:cNvPr id="36" name="文字方塊 35">
            <a:extLst>
              <a:ext uri="{FF2B5EF4-FFF2-40B4-BE49-F238E27FC236}">
                <a16:creationId xmlns:a16="http://schemas.microsoft.com/office/drawing/2014/main" id="{A8BF0F7E-3AE1-45DB-BC27-A40770D888E2}"/>
              </a:ext>
            </a:extLst>
          </p:cNvPr>
          <p:cNvSpPr txBox="1"/>
          <p:nvPr/>
        </p:nvSpPr>
        <p:spPr>
          <a:xfrm>
            <a:off x="6394150" y="399265"/>
            <a:ext cx="2400657" cy="316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lvl="0">
              <a:defRPr/>
            </a:pPr>
            <a:r>
              <a:rPr lang="zh-TW" altLang="en-US" sz="2400" dirty="0">
                <a:solidFill>
                  <a:prstClr val="white"/>
                </a:solidFill>
                <a:latin typeface="微軟正黑體" panose="020B0604030504040204" pitchFamily="34" charset="-120"/>
                <a:ea typeface="微軟正黑體" panose="020B0604030504040204" pitchFamily="34" charset="-120"/>
              </a:rPr>
              <a:t>是時其父還來歸家。諸子飲毒。或失本心或不失者。遙見其父皆大歡喜。拜跪問訊善安隱歸。我等愚癡誤服毒藥。願見救療更賜壽命。</a:t>
            </a:r>
          </a:p>
        </p:txBody>
      </p:sp>
      <p:sp>
        <p:nvSpPr>
          <p:cNvPr id="37" name="文字方塊 36">
            <a:extLst>
              <a:ext uri="{FF2B5EF4-FFF2-40B4-BE49-F238E27FC236}">
                <a16:creationId xmlns:a16="http://schemas.microsoft.com/office/drawing/2014/main" id="{0A990101-BCD3-47BE-A981-BDE974E14FC7}"/>
              </a:ext>
            </a:extLst>
          </p:cNvPr>
          <p:cNvSpPr txBox="1"/>
          <p:nvPr/>
        </p:nvSpPr>
        <p:spPr>
          <a:xfrm>
            <a:off x="3500695" y="399265"/>
            <a:ext cx="2769989" cy="316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lvl="0">
              <a:defRPr/>
            </a:pPr>
            <a:r>
              <a:rPr lang="zh-TW" altLang="en-US" sz="2400" dirty="0">
                <a:solidFill>
                  <a:prstClr val="white"/>
                </a:solidFill>
                <a:latin typeface="微軟正黑體" panose="020B0604030504040204" pitchFamily="34" charset="-120"/>
                <a:ea typeface="微軟正黑體" panose="020B0604030504040204" pitchFamily="34" charset="-120"/>
              </a:rPr>
              <a:t>父見子等苦惱如是。依諸經方。求好藥草色香美味皆悉具足。擣篩和合與子令服。而作是言。此大良藥。色香美味皆悉具足。汝等可服。速除苦惱無復眾患。</a:t>
            </a:r>
          </a:p>
        </p:txBody>
      </p:sp>
      <p:sp>
        <p:nvSpPr>
          <p:cNvPr id="38" name="文字方塊 37">
            <a:extLst>
              <a:ext uri="{FF2B5EF4-FFF2-40B4-BE49-F238E27FC236}">
                <a16:creationId xmlns:a16="http://schemas.microsoft.com/office/drawing/2014/main" id="{712CB4ED-C64D-4070-8E0F-FDAC15C5FA56}"/>
              </a:ext>
            </a:extLst>
          </p:cNvPr>
          <p:cNvSpPr txBox="1"/>
          <p:nvPr/>
        </p:nvSpPr>
        <p:spPr>
          <a:xfrm>
            <a:off x="237908" y="399265"/>
            <a:ext cx="3139321" cy="316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lvl="0">
              <a:defRPr/>
            </a:pPr>
            <a:r>
              <a:rPr lang="zh-TW" altLang="en-US" sz="2400" dirty="0">
                <a:solidFill>
                  <a:prstClr val="white"/>
                </a:solidFill>
                <a:latin typeface="微軟正黑體" panose="020B0604030504040204" pitchFamily="34" charset="-120"/>
                <a:ea typeface="微軟正黑體" panose="020B0604030504040204" pitchFamily="34" charset="-120"/>
              </a:rPr>
              <a:t>其諸子中不失心者。見此良藥色香俱好。即便服之病盡除愈。餘失心者。見其父來。雖亦歡喜問訊求索治病。然與其藥而不肯服。所以者何。毒氣深入失本心故。於此好色香藥而謂不美。</a:t>
            </a:r>
          </a:p>
        </p:txBody>
      </p:sp>
      <p:sp>
        <p:nvSpPr>
          <p:cNvPr id="39" name="文字方塊 38">
            <a:extLst>
              <a:ext uri="{FF2B5EF4-FFF2-40B4-BE49-F238E27FC236}">
                <a16:creationId xmlns:a16="http://schemas.microsoft.com/office/drawing/2014/main" id="{AC508856-1235-41AD-BE83-100063F80311}"/>
              </a:ext>
            </a:extLst>
          </p:cNvPr>
          <p:cNvSpPr txBox="1"/>
          <p:nvPr/>
        </p:nvSpPr>
        <p:spPr>
          <a:xfrm>
            <a:off x="3013882" y="3691630"/>
            <a:ext cx="4985980" cy="3096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lvl="0" algn="ctr">
              <a:defRPr/>
            </a:pPr>
            <a:r>
              <a:rPr lang="zh-TW" altLang="en-US" sz="2400" dirty="0">
                <a:solidFill>
                  <a:prstClr val="white"/>
                </a:solidFill>
                <a:latin typeface="微軟正黑體" panose="020B0604030504040204" pitchFamily="34" charset="-120"/>
                <a:ea typeface="微軟正黑體" panose="020B0604030504040204" pitchFamily="34" charset="-120"/>
              </a:rPr>
              <a:t>作是教已復至他國。遣使還告。汝父已死。是時諸子聞父背喪。心大憂惱而作是念。若父在者。慈愍我等能見救護。今者捨我遠喪他國。自惟孤露無復恃怙。常懷悲感心遂醒悟。乃知此藥色味香美。即取服之毒病皆愈。其父聞子悉已得差。尋便來歸咸使見之。</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41" name="文字方塊 40">
            <a:extLst>
              <a:ext uri="{FF2B5EF4-FFF2-40B4-BE49-F238E27FC236}">
                <a16:creationId xmlns:a16="http://schemas.microsoft.com/office/drawing/2014/main" id="{18625CE5-9256-4EF2-86AD-D94D2B749190}"/>
              </a:ext>
            </a:extLst>
          </p:cNvPr>
          <p:cNvSpPr txBox="1"/>
          <p:nvPr/>
        </p:nvSpPr>
        <p:spPr>
          <a:xfrm>
            <a:off x="248459" y="3691630"/>
            <a:ext cx="2646878" cy="3096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lvl="0" algn="ctr">
              <a:defRPr/>
            </a:pPr>
            <a:r>
              <a:rPr lang="zh-TW" altLang="en-US" sz="2000" dirty="0">
                <a:solidFill>
                  <a:prstClr val="white"/>
                </a:solidFill>
                <a:latin typeface="微軟正黑體" panose="020B0604030504040204" pitchFamily="34" charset="-120"/>
                <a:ea typeface="微軟正黑體" panose="020B0604030504040204" pitchFamily="34" charset="-120"/>
              </a:rPr>
              <a:t>諸善男子。於意云何。頗有人能說此良醫虛妄罪不。不也世尊。佛言。我亦如是。成佛已來。無量無邊百千萬億那由他阿僧祇劫。為眾生故。以方便力言當滅度。亦無有能如法說我虛妄過者。</a:t>
            </a: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212710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050676" y="1964267"/>
            <a:ext cx="9109450"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分別功德品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11</a:t>
            </a:r>
            <a:r>
              <a:rPr lang="zh-TW" altLang="en-US" sz="3200" dirty="0"/>
              <a:t>月</a:t>
            </a:r>
            <a:r>
              <a:rPr lang="en-US" altLang="zh-TW" sz="3200" dirty="0"/>
              <a:t>7</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95005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39259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法華經分別功德品第十七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7748312" y="386133"/>
            <a:ext cx="424731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爾時大會</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聞佛說壽命劫數長遠</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如是無量無邊阿僧祇眾生得</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大饒益</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得無生法忍 得樂說無礙辯才 得百千萬億無量旋陀羅尼 能轉不退法輪 能轉清淨法輪  得阿耨多羅三藐三菩提 發阿耨多羅三藐三菩提心</a:t>
            </a:r>
          </a:p>
        </p:txBody>
      </p:sp>
      <p:sp>
        <p:nvSpPr>
          <p:cNvPr id="17" name="文字方塊 16">
            <a:extLst>
              <a:ext uri="{FF2B5EF4-FFF2-40B4-BE49-F238E27FC236}">
                <a16:creationId xmlns:a16="http://schemas.microsoft.com/office/drawing/2014/main" id="{27BEA1E8-6092-4309-9768-944C3E7F3E76}"/>
              </a:ext>
            </a:extLst>
          </p:cNvPr>
          <p:cNvSpPr txBox="1"/>
          <p:nvPr/>
        </p:nvSpPr>
        <p:spPr>
          <a:xfrm>
            <a:off x="2029795" y="386133"/>
            <a:ext cx="3139321"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爾時佛告彌勒菩薩摩訶薩阿逸多其有眾生聞佛壽命長遠如是乃至能生</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一念信解</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所得功德無有限量     有如是功德於阿耨多羅三藐三菩提退者無有是處</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6166827" y="3616305"/>
            <a:ext cx="223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讀誦受持頂戴如來</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282571" y="3616305"/>
            <a:ext cx="3240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持經兼行六度疾至一切種智</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4882446" y="3118234"/>
            <a:ext cx="1476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雨天華讚嘆</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6429688" y="3118234"/>
            <a:ext cx="5565941"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聞佛說壽命劫數長遠無量眾生得大饒益及大法利</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9755841" y="3616305"/>
            <a:ext cx="2227688"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廣聞是經一切種智</a:t>
            </a:r>
          </a:p>
        </p:txBody>
      </p:sp>
      <p:sp>
        <p:nvSpPr>
          <p:cNvPr id="25" name="文字方塊 24">
            <a:extLst>
              <a:ext uri="{FF2B5EF4-FFF2-40B4-BE49-F238E27FC236}">
                <a16:creationId xmlns:a16="http://schemas.microsoft.com/office/drawing/2014/main" id="{7374A6B7-1F6F-40F0-A33A-4BF866208F6A}"/>
              </a:ext>
            </a:extLst>
          </p:cNvPr>
          <p:cNvSpPr txBox="1"/>
          <p:nvPr/>
        </p:nvSpPr>
        <p:spPr>
          <a:xfrm>
            <a:off x="8465495" y="3616305"/>
            <a:ext cx="1223678"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深心信解</a:t>
            </a:r>
          </a:p>
        </p:txBody>
      </p:sp>
      <p:sp>
        <p:nvSpPr>
          <p:cNvPr id="28" name="文字方塊 27">
            <a:extLst>
              <a:ext uri="{FF2B5EF4-FFF2-40B4-BE49-F238E27FC236}">
                <a16:creationId xmlns:a16="http://schemas.microsoft.com/office/drawing/2014/main" id="{591E0AC5-65FB-4A86-8BD6-7BAF07C5FC01}"/>
              </a:ext>
            </a:extLst>
          </p:cNvPr>
          <p:cNvSpPr txBox="1"/>
          <p:nvPr/>
        </p:nvSpPr>
        <p:spPr>
          <a:xfrm>
            <a:off x="278533" y="386133"/>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若有聞佛壽命長遠</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解其言趣</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是人所得功德無有限量能起如來無上之慧</a:t>
            </a:r>
          </a:p>
        </p:txBody>
      </p:sp>
      <p:sp>
        <p:nvSpPr>
          <p:cNvPr id="19" name="文字方塊 18">
            <a:extLst>
              <a:ext uri="{FF2B5EF4-FFF2-40B4-BE49-F238E27FC236}">
                <a16:creationId xmlns:a16="http://schemas.microsoft.com/office/drawing/2014/main" id="{FA9F91FD-D59E-46BE-B5CE-9A22513A586F}"/>
              </a:ext>
            </a:extLst>
          </p:cNvPr>
          <p:cNvSpPr txBox="1"/>
          <p:nvPr/>
        </p:nvSpPr>
        <p:spPr>
          <a:xfrm>
            <a:off x="5258385" y="386133"/>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佛說是諸菩薩摩訶薩得</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大法利</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時於虛空中雨曼陀羅華摩訶曼陀羅華</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是諸菩薩以妙音聲歌無量頌讚歎諸佛</a:t>
            </a:r>
          </a:p>
        </p:txBody>
      </p:sp>
      <p:sp>
        <p:nvSpPr>
          <p:cNvPr id="29" name="文字方塊 28">
            <a:extLst>
              <a:ext uri="{FF2B5EF4-FFF2-40B4-BE49-F238E27FC236}">
                <a16:creationId xmlns:a16="http://schemas.microsoft.com/office/drawing/2014/main" id="{5BE60F52-0E9A-42FB-BB98-58B92F05DAF9}"/>
              </a:ext>
            </a:extLst>
          </p:cNvPr>
          <p:cNvSpPr txBox="1"/>
          <p:nvPr/>
        </p:nvSpPr>
        <p:spPr>
          <a:xfrm>
            <a:off x="3589240" y="3616305"/>
            <a:ext cx="2510918"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若自書教人書立僧坊</a:t>
            </a:r>
          </a:p>
        </p:txBody>
      </p:sp>
      <p:sp>
        <p:nvSpPr>
          <p:cNvPr id="31" name="文字方塊 30">
            <a:extLst>
              <a:ext uri="{FF2B5EF4-FFF2-40B4-BE49-F238E27FC236}">
                <a16:creationId xmlns:a16="http://schemas.microsoft.com/office/drawing/2014/main" id="{58FA16D2-A49D-4278-88FC-DAB3CD8B8C3F}"/>
              </a:ext>
            </a:extLst>
          </p:cNvPr>
          <p:cNvSpPr txBox="1"/>
          <p:nvPr/>
        </p:nvSpPr>
        <p:spPr>
          <a:xfrm>
            <a:off x="6695229" y="4099871"/>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聞我說壽命長遠</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深心信解</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則為見佛常在耆闍崛山共大菩薩諸聲聞眾圍繞說法 若有能如是觀者當知是為</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深信解相</a:t>
            </a:r>
          </a:p>
        </p:txBody>
      </p:sp>
      <p:sp>
        <p:nvSpPr>
          <p:cNvPr id="26" name="文字方塊 25">
            <a:extLst>
              <a:ext uri="{FF2B5EF4-FFF2-40B4-BE49-F238E27FC236}">
                <a16:creationId xmlns:a16="http://schemas.microsoft.com/office/drawing/2014/main" id="{1C2BD6C3-84C9-4C2B-90D9-E4C6857FA8E1}"/>
              </a:ext>
            </a:extLst>
          </p:cNvPr>
          <p:cNvSpPr txBox="1"/>
          <p:nvPr/>
        </p:nvSpPr>
        <p:spPr>
          <a:xfrm>
            <a:off x="5665706" y="4099871"/>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何況</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讀誦受持</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之者斯人則為頂戴如來</a:t>
            </a:r>
          </a:p>
        </p:txBody>
      </p:sp>
      <p:sp>
        <p:nvSpPr>
          <p:cNvPr id="18" name="文字方塊 17">
            <a:extLst>
              <a:ext uri="{FF2B5EF4-FFF2-40B4-BE49-F238E27FC236}">
                <a16:creationId xmlns:a16="http://schemas.microsoft.com/office/drawing/2014/main" id="{E18B7EF4-FE92-4B52-AA79-CCBE080D9A42}"/>
              </a:ext>
            </a:extLst>
          </p:cNvPr>
          <p:cNvSpPr txBox="1"/>
          <p:nvPr/>
        </p:nvSpPr>
        <p:spPr>
          <a:xfrm>
            <a:off x="9202080" y="4099871"/>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何況</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廣聞是經</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若教人聞若自持若教人持若自書若教人書若以華香瓔珞幢幡繒蓋香油酥燈供養經卷是人功德無量無邊能生</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一切種智</a:t>
            </a:r>
          </a:p>
        </p:txBody>
      </p:sp>
      <p:sp>
        <p:nvSpPr>
          <p:cNvPr id="27" name="文字方塊 26">
            <a:extLst>
              <a:ext uri="{FF2B5EF4-FFF2-40B4-BE49-F238E27FC236}">
                <a16:creationId xmlns:a16="http://schemas.microsoft.com/office/drawing/2014/main" id="{1A0A916B-88C6-4FD0-8E4A-8097EAC0D844}"/>
              </a:ext>
            </a:extLst>
          </p:cNvPr>
          <p:cNvSpPr txBox="1"/>
          <p:nvPr/>
        </p:nvSpPr>
        <p:spPr>
          <a:xfrm>
            <a:off x="3528188" y="4099871"/>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若我滅後聞是經典</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有能受持若自書若教人書</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則為起立僧坊  </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受持讀誦為他人說  供養經卷</a:t>
            </a:r>
          </a:p>
        </p:txBody>
      </p:sp>
      <p:sp>
        <p:nvSpPr>
          <p:cNvPr id="32" name="文字方塊 31">
            <a:extLst>
              <a:ext uri="{FF2B5EF4-FFF2-40B4-BE49-F238E27FC236}">
                <a16:creationId xmlns:a16="http://schemas.microsoft.com/office/drawing/2014/main" id="{B5C2F182-C665-4BF5-A7A3-9CFB6EC6513D}"/>
              </a:ext>
            </a:extLst>
          </p:cNvPr>
          <p:cNvSpPr txBox="1"/>
          <p:nvPr/>
        </p:nvSpPr>
        <p:spPr>
          <a:xfrm>
            <a:off x="282674" y="4099871"/>
            <a:ext cx="3139321"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況復有人</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能持是經兼行布施持戒忍辱精進一心智慧</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其德最勝無量無邊譬如虛空東西南北四維上下無量無邊是人功德亦復如是無量無邊</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疾至一切種智</a:t>
            </a:r>
          </a:p>
        </p:txBody>
      </p:sp>
      <p:sp>
        <p:nvSpPr>
          <p:cNvPr id="33" name="文字方塊 32">
            <a:extLst>
              <a:ext uri="{FF2B5EF4-FFF2-40B4-BE49-F238E27FC236}">
                <a16:creationId xmlns:a16="http://schemas.microsoft.com/office/drawing/2014/main" id="{C783E64B-435C-4D1E-809E-3E62741EA8FA}"/>
              </a:ext>
            </a:extLst>
          </p:cNvPr>
          <p:cNvSpPr txBox="1"/>
          <p:nvPr/>
        </p:nvSpPr>
        <p:spPr>
          <a:xfrm>
            <a:off x="2579203" y="3118234"/>
            <a:ext cx="223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一念信解功德無量</a:t>
            </a:r>
          </a:p>
        </p:txBody>
      </p:sp>
      <p:sp>
        <p:nvSpPr>
          <p:cNvPr id="34" name="文字方塊 33">
            <a:extLst>
              <a:ext uri="{FF2B5EF4-FFF2-40B4-BE49-F238E27FC236}">
                <a16:creationId xmlns:a16="http://schemas.microsoft.com/office/drawing/2014/main" id="{EFD17B48-E5D6-4498-9619-E64CDF870D9D}"/>
              </a:ext>
            </a:extLst>
          </p:cNvPr>
          <p:cNvSpPr txBox="1"/>
          <p:nvPr/>
        </p:nvSpPr>
        <p:spPr>
          <a:xfrm>
            <a:off x="275960" y="3118234"/>
            <a:ext cx="223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解其言趣功德無量</a:t>
            </a:r>
          </a:p>
        </p:txBody>
      </p:sp>
    </p:spTree>
    <p:extLst>
      <p:ext uri="{BB962C8B-B14F-4D97-AF65-F5344CB8AC3E}">
        <p14:creationId xmlns:p14="http://schemas.microsoft.com/office/powerpoint/2010/main" val="2626218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CCD2C38-9C33-410A-A309-3FDD9744A5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aphicFrame>
        <p:nvGraphicFramePr>
          <p:cNvPr id="3" name="表格 2">
            <a:extLst>
              <a:ext uri="{FF2B5EF4-FFF2-40B4-BE49-F238E27FC236}">
                <a16:creationId xmlns:a16="http://schemas.microsoft.com/office/drawing/2014/main" id="{0CC384F6-8C95-440F-A40A-992E9C97D1E1}"/>
              </a:ext>
            </a:extLst>
          </p:cNvPr>
          <p:cNvGraphicFramePr>
            <a:graphicFrameLocks noGrp="1"/>
          </p:cNvGraphicFramePr>
          <p:nvPr>
            <p:extLst/>
          </p:nvPr>
        </p:nvGraphicFramePr>
        <p:xfrm>
          <a:off x="490819" y="502920"/>
          <a:ext cx="9318812" cy="5852160"/>
        </p:xfrm>
        <a:graphic>
          <a:graphicData uri="http://schemas.openxmlformats.org/drawingml/2006/table">
            <a:tbl>
              <a:tblPr firstRow="1" bandRow="1">
                <a:tableStyleId>{5C22544A-7EE6-4342-B048-85BDC9FD1C3A}</a:tableStyleId>
              </a:tblPr>
              <a:tblGrid>
                <a:gridCol w="2997166">
                  <a:extLst>
                    <a:ext uri="{9D8B030D-6E8A-4147-A177-3AD203B41FA5}">
                      <a16:colId xmlns:a16="http://schemas.microsoft.com/office/drawing/2014/main" val="2514745933"/>
                    </a:ext>
                  </a:extLst>
                </a:gridCol>
                <a:gridCol w="3330898">
                  <a:extLst>
                    <a:ext uri="{9D8B030D-6E8A-4147-A177-3AD203B41FA5}">
                      <a16:colId xmlns:a16="http://schemas.microsoft.com/office/drawing/2014/main" val="1299463864"/>
                    </a:ext>
                  </a:extLst>
                </a:gridCol>
                <a:gridCol w="2990748">
                  <a:extLst>
                    <a:ext uri="{9D8B030D-6E8A-4147-A177-3AD203B41FA5}">
                      <a16:colId xmlns:a16="http://schemas.microsoft.com/office/drawing/2014/main" val="1230156258"/>
                    </a:ext>
                  </a:extLst>
                </a:gridCol>
              </a:tblGrid>
              <a:tr h="370840">
                <a:tc>
                  <a:txBody>
                    <a:bodyPr/>
                    <a:lstStyle/>
                    <a:p>
                      <a:pPr algn="ctr"/>
                      <a:r>
                        <a:rPr lang="zh-TW" altLang="en-US" sz="2400" dirty="0">
                          <a:latin typeface="微軟正黑體" panose="020B0604030504040204" pitchFamily="34" charset="-120"/>
                          <a:ea typeface="微軟正黑體" panose="020B0604030504040204" pitchFamily="34" charset="-120"/>
                        </a:rPr>
                        <a:t>聞法信解持經修行</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無量眾生</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得大法利</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種子成長的譬喻</a:t>
                      </a:r>
                    </a:p>
                  </a:txBody>
                  <a:tcPr/>
                </a:tc>
                <a:extLst>
                  <a:ext uri="{0D108BD9-81ED-4DB2-BD59-A6C34878D82A}">
                    <a16:rowId xmlns:a16="http://schemas.microsoft.com/office/drawing/2014/main" val="2069389326"/>
                  </a:ext>
                </a:extLst>
              </a:tr>
              <a:tr h="370840">
                <a:tc>
                  <a:txBody>
                    <a:bodyPr/>
                    <a:lstStyle/>
                    <a:p>
                      <a:pPr algn="ctr"/>
                      <a:r>
                        <a:rPr lang="zh-TW" altLang="en-US" sz="2400" dirty="0">
                          <a:latin typeface="微軟正黑體" panose="020B0604030504040204" pitchFamily="34" charset="-120"/>
                          <a:ea typeface="微軟正黑體" panose="020B0604030504040204" pitchFamily="34" charset="-120"/>
                        </a:rPr>
                        <a:t>聞佛說壽命劫數長遠</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大饒益</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大法利</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種子</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肥料</a:t>
                      </a:r>
                    </a:p>
                  </a:txBody>
                  <a:tcPr/>
                </a:tc>
                <a:extLst>
                  <a:ext uri="{0D108BD9-81ED-4DB2-BD59-A6C34878D82A}">
                    <a16:rowId xmlns:a16="http://schemas.microsoft.com/office/drawing/2014/main" val="183854058"/>
                  </a:ext>
                </a:extLst>
              </a:tr>
              <a:tr h="370840">
                <a:tc>
                  <a:txBody>
                    <a:bodyPr/>
                    <a:lstStyle/>
                    <a:p>
                      <a:pPr algn="ctr"/>
                      <a:r>
                        <a:rPr lang="zh-TW" altLang="en-US" sz="2400" dirty="0">
                          <a:latin typeface="微軟正黑體" panose="020B0604030504040204" pitchFamily="34" charset="-120"/>
                          <a:ea typeface="微軟正黑體" panose="020B0604030504040204" pitchFamily="34" charset="-120"/>
                        </a:rPr>
                        <a:t>得大法利</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天華天衣妙音讚歎諸佛</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品質保證</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認證</a:t>
                      </a:r>
                    </a:p>
                  </a:txBody>
                  <a:tcPr/>
                </a:tc>
                <a:extLst>
                  <a:ext uri="{0D108BD9-81ED-4DB2-BD59-A6C34878D82A}">
                    <a16:rowId xmlns:a16="http://schemas.microsoft.com/office/drawing/2014/main" val="1794550080"/>
                  </a:ext>
                </a:extLst>
              </a:tr>
              <a:tr h="370840">
                <a:tc>
                  <a:txBody>
                    <a:bodyPr/>
                    <a:lstStyle/>
                    <a:p>
                      <a:pPr algn="ctr"/>
                      <a:r>
                        <a:rPr lang="zh-TW" altLang="en-US" sz="2400" dirty="0">
                          <a:latin typeface="微軟正黑體" panose="020B0604030504040204" pitchFamily="34" charset="-120"/>
                          <a:ea typeface="微軟正黑體" panose="020B0604030504040204" pitchFamily="34" charset="-120"/>
                        </a:rPr>
                        <a:t>一念信解</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功德無有限量</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種下種子</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再次保證</a:t>
                      </a:r>
                    </a:p>
                  </a:txBody>
                  <a:tcPr/>
                </a:tc>
                <a:extLst>
                  <a:ext uri="{0D108BD9-81ED-4DB2-BD59-A6C34878D82A}">
                    <a16:rowId xmlns:a16="http://schemas.microsoft.com/office/drawing/2014/main" val="2955171383"/>
                  </a:ext>
                </a:extLst>
              </a:tr>
              <a:tr h="370840">
                <a:tc>
                  <a:txBody>
                    <a:bodyPr/>
                    <a:lstStyle/>
                    <a:p>
                      <a:pPr algn="ctr"/>
                      <a:r>
                        <a:rPr lang="zh-TW" altLang="en-US" sz="2400" dirty="0">
                          <a:latin typeface="微軟正黑體" panose="020B0604030504040204" pitchFamily="34" charset="-120"/>
                          <a:ea typeface="微軟正黑體" panose="020B0604030504040204" pitchFamily="34" charset="-120"/>
                        </a:rPr>
                        <a:t>解其言趣</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量能起如來無上之慧</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種子發芽</a:t>
                      </a:r>
                    </a:p>
                  </a:txBody>
                  <a:tcPr/>
                </a:tc>
                <a:extLst>
                  <a:ext uri="{0D108BD9-81ED-4DB2-BD59-A6C34878D82A}">
                    <a16:rowId xmlns:a16="http://schemas.microsoft.com/office/drawing/2014/main" val="3984651003"/>
                  </a:ext>
                </a:extLst>
              </a:tr>
              <a:tr h="370840">
                <a:tc>
                  <a:txBody>
                    <a:bodyPr/>
                    <a:lstStyle/>
                    <a:p>
                      <a:pPr algn="ctr"/>
                      <a:r>
                        <a:rPr lang="zh-TW" altLang="en-US" sz="2400" dirty="0">
                          <a:latin typeface="微軟正黑體" panose="020B0604030504040204" pitchFamily="34" charset="-120"/>
                          <a:ea typeface="微軟正黑體" panose="020B0604030504040204" pitchFamily="34" charset="-120"/>
                        </a:rPr>
                        <a:t>廣聞是經</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能生一切種智</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開始茁壯</a:t>
                      </a:r>
                    </a:p>
                  </a:txBody>
                  <a:tcPr/>
                </a:tc>
                <a:extLst>
                  <a:ext uri="{0D108BD9-81ED-4DB2-BD59-A6C34878D82A}">
                    <a16:rowId xmlns:a16="http://schemas.microsoft.com/office/drawing/2014/main" val="2071386553"/>
                  </a:ext>
                </a:extLst>
              </a:tr>
              <a:tr h="370840">
                <a:tc>
                  <a:txBody>
                    <a:bodyPr/>
                    <a:lstStyle/>
                    <a:p>
                      <a:pPr algn="ctr"/>
                      <a:r>
                        <a:rPr lang="zh-TW" altLang="en-US" sz="2400" dirty="0">
                          <a:latin typeface="微軟正黑體" panose="020B0604030504040204" pitchFamily="34" charset="-120"/>
                          <a:ea typeface="微軟正黑體" panose="020B0604030504040204" pitchFamily="34" charset="-120"/>
                        </a:rPr>
                        <a:t>深心信解</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深信解相</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紮根深入</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不怕考驗</a:t>
                      </a:r>
                    </a:p>
                  </a:txBody>
                  <a:tcPr/>
                </a:tc>
                <a:extLst>
                  <a:ext uri="{0D108BD9-81ED-4DB2-BD59-A6C34878D82A}">
                    <a16:rowId xmlns:a16="http://schemas.microsoft.com/office/drawing/2014/main" val="4247662816"/>
                  </a:ext>
                </a:extLst>
              </a:tr>
              <a:tr h="370840">
                <a:tc>
                  <a:txBody>
                    <a:bodyPr/>
                    <a:lstStyle/>
                    <a:p>
                      <a:pPr algn="ctr"/>
                      <a:r>
                        <a:rPr lang="zh-TW" altLang="en-US" sz="2400" dirty="0">
                          <a:latin typeface="微軟正黑體" panose="020B0604030504040204" pitchFamily="34" charset="-120"/>
                          <a:ea typeface="微軟正黑體" panose="020B0604030504040204" pitchFamily="34" charset="-120"/>
                        </a:rPr>
                        <a:t>讀誦受持</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頂戴如來</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開出花苞</a:t>
                      </a:r>
                    </a:p>
                  </a:txBody>
                  <a:tcPr/>
                </a:tc>
                <a:extLst>
                  <a:ext uri="{0D108BD9-81ED-4DB2-BD59-A6C34878D82A}">
                    <a16:rowId xmlns:a16="http://schemas.microsoft.com/office/drawing/2014/main" val="3812193275"/>
                  </a:ext>
                </a:extLst>
              </a:tr>
              <a:tr h="370840">
                <a:tc>
                  <a:txBody>
                    <a:bodyPr/>
                    <a:lstStyle/>
                    <a:p>
                      <a:pPr algn="ctr"/>
                      <a:r>
                        <a:rPr lang="zh-TW" altLang="en-US" sz="2400" dirty="0">
                          <a:latin typeface="微軟正黑體" panose="020B0604030504040204" pitchFamily="34" charset="-120"/>
                          <a:ea typeface="微軟正黑體" panose="020B0604030504040204" pitchFamily="34" charset="-120"/>
                        </a:rPr>
                        <a:t>受持若自書若教人書</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起立僧坊</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開始結果</a:t>
                      </a:r>
                    </a:p>
                  </a:txBody>
                  <a:tcPr/>
                </a:tc>
                <a:extLst>
                  <a:ext uri="{0D108BD9-81ED-4DB2-BD59-A6C34878D82A}">
                    <a16:rowId xmlns:a16="http://schemas.microsoft.com/office/drawing/2014/main" val="3890620009"/>
                  </a:ext>
                </a:extLst>
              </a:tr>
              <a:tr h="370840">
                <a:tc>
                  <a:txBody>
                    <a:bodyPr/>
                    <a:lstStyle/>
                    <a:p>
                      <a:pPr algn="ctr"/>
                      <a:r>
                        <a:rPr lang="zh-TW" altLang="en-US" sz="2400" dirty="0">
                          <a:latin typeface="微軟正黑體" panose="020B0604030504040204" pitchFamily="34" charset="-120"/>
                          <a:ea typeface="微軟正黑體" panose="020B0604030504040204" pitchFamily="34" charset="-120"/>
                        </a:rPr>
                        <a:t>為他人說  供養經卷</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已趣道場  坐道樹下</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果實滋長</a:t>
                      </a:r>
                    </a:p>
                  </a:txBody>
                  <a:tcPr/>
                </a:tc>
                <a:extLst>
                  <a:ext uri="{0D108BD9-81ED-4DB2-BD59-A6C34878D82A}">
                    <a16:rowId xmlns:a16="http://schemas.microsoft.com/office/drawing/2014/main" val="514605523"/>
                  </a:ext>
                </a:extLst>
              </a:tr>
              <a:tr h="370840">
                <a:tc>
                  <a:txBody>
                    <a:bodyPr/>
                    <a:lstStyle/>
                    <a:p>
                      <a:pPr algn="ctr"/>
                      <a:r>
                        <a:rPr lang="zh-TW" altLang="en-US" sz="2400" dirty="0">
                          <a:latin typeface="微軟正黑體" panose="020B0604030504040204" pitchFamily="34" charset="-120"/>
                          <a:ea typeface="微軟正黑體" panose="020B0604030504040204" pitchFamily="34" charset="-120"/>
                        </a:rPr>
                        <a:t>持經兼行六度</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疾至一切種智</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果實成熟</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得道得果</a:t>
                      </a:r>
                    </a:p>
                  </a:txBody>
                  <a:tcPr/>
                </a:tc>
                <a:extLst>
                  <a:ext uri="{0D108BD9-81ED-4DB2-BD59-A6C34878D82A}">
                    <a16:rowId xmlns:a16="http://schemas.microsoft.com/office/drawing/2014/main" val="2166914401"/>
                  </a:ext>
                </a:extLst>
              </a:tr>
              <a:tr h="370840">
                <a:tc gridSpan="3">
                  <a:txBody>
                    <a:bodyPr/>
                    <a:lstStyle/>
                    <a:p>
                      <a:pPr algn="ctr"/>
                      <a:r>
                        <a:rPr lang="zh-TW" altLang="en-US" sz="2400" dirty="0">
                          <a:latin typeface="微軟正黑體" panose="020B0604030504040204" pitchFamily="34" charset="-120"/>
                          <a:ea typeface="微軟正黑體" panose="020B0604030504040204" pitchFamily="34" charset="-120"/>
                        </a:rPr>
                        <a:t>是善男子善女人，若坐若立若行處，此中便應起塔，一切天人皆應供養如佛之塔。</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功德圓滿</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sz="2400"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4227756143"/>
                  </a:ext>
                </a:extLst>
              </a:tr>
            </a:tbl>
          </a:graphicData>
        </a:graphic>
      </p:graphicFrame>
      <p:pic>
        <p:nvPicPr>
          <p:cNvPr id="4" name="圖片 3">
            <a:extLst>
              <a:ext uri="{FF2B5EF4-FFF2-40B4-BE49-F238E27FC236}">
                <a16:creationId xmlns:a16="http://schemas.microsoft.com/office/drawing/2014/main" id="{ECD0034D-A606-44CB-913D-2B79A30C03B2}"/>
              </a:ext>
            </a:extLst>
          </p:cNvPr>
          <p:cNvPicPr>
            <a:picLocks noChangeAspect="1"/>
          </p:cNvPicPr>
          <p:nvPr/>
        </p:nvPicPr>
        <p:blipFill>
          <a:blip r:embed="rId2"/>
          <a:stretch>
            <a:fillRect/>
          </a:stretch>
        </p:blipFill>
        <p:spPr>
          <a:xfrm>
            <a:off x="9943622" y="4937676"/>
            <a:ext cx="1983030" cy="1405240"/>
          </a:xfrm>
          <a:prstGeom prst="rect">
            <a:avLst/>
          </a:prstGeom>
        </p:spPr>
      </p:pic>
      <p:pic>
        <p:nvPicPr>
          <p:cNvPr id="5" name="圖片 4">
            <a:extLst>
              <a:ext uri="{FF2B5EF4-FFF2-40B4-BE49-F238E27FC236}">
                <a16:creationId xmlns:a16="http://schemas.microsoft.com/office/drawing/2014/main" id="{EC0098BF-2A05-4E05-8205-04E06E820D85}"/>
              </a:ext>
            </a:extLst>
          </p:cNvPr>
          <p:cNvPicPr>
            <a:picLocks noChangeAspect="1"/>
          </p:cNvPicPr>
          <p:nvPr/>
        </p:nvPicPr>
        <p:blipFill>
          <a:blip r:embed="rId3"/>
          <a:stretch>
            <a:fillRect/>
          </a:stretch>
        </p:blipFill>
        <p:spPr>
          <a:xfrm>
            <a:off x="9943622" y="502920"/>
            <a:ext cx="1983030" cy="1256489"/>
          </a:xfrm>
          <a:prstGeom prst="rect">
            <a:avLst/>
          </a:prstGeom>
        </p:spPr>
      </p:pic>
      <p:pic>
        <p:nvPicPr>
          <p:cNvPr id="6" name="圖片 5">
            <a:extLst>
              <a:ext uri="{FF2B5EF4-FFF2-40B4-BE49-F238E27FC236}">
                <a16:creationId xmlns:a16="http://schemas.microsoft.com/office/drawing/2014/main" id="{B5B4DC8B-06D1-4DC8-BB18-35C382DBA63B}"/>
              </a:ext>
            </a:extLst>
          </p:cNvPr>
          <p:cNvPicPr>
            <a:picLocks noChangeAspect="1"/>
          </p:cNvPicPr>
          <p:nvPr/>
        </p:nvPicPr>
        <p:blipFill>
          <a:blip r:embed="rId4"/>
          <a:stretch>
            <a:fillRect/>
          </a:stretch>
        </p:blipFill>
        <p:spPr>
          <a:xfrm>
            <a:off x="9943622" y="2061491"/>
            <a:ext cx="1983030" cy="1115454"/>
          </a:xfrm>
          <a:prstGeom prst="rect">
            <a:avLst/>
          </a:prstGeom>
        </p:spPr>
      </p:pic>
      <p:pic>
        <p:nvPicPr>
          <p:cNvPr id="7" name="圖片 6">
            <a:extLst>
              <a:ext uri="{FF2B5EF4-FFF2-40B4-BE49-F238E27FC236}">
                <a16:creationId xmlns:a16="http://schemas.microsoft.com/office/drawing/2014/main" id="{D141D43E-F2D9-4D88-8FC9-C0672D74B598}"/>
              </a:ext>
            </a:extLst>
          </p:cNvPr>
          <p:cNvPicPr>
            <a:picLocks noChangeAspect="1"/>
          </p:cNvPicPr>
          <p:nvPr/>
        </p:nvPicPr>
        <p:blipFill>
          <a:blip r:embed="rId5"/>
          <a:stretch>
            <a:fillRect/>
          </a:stretch>
        </p:blipFill>
        <p:spPr>
          <a:xfrm>
            <a:off x="9943622" y="3479027"/>
            <a:ext cx="1984678" cy="1314849"/>
          </a:xfrm>
          <a:prstGeom prst="rect">
            <a:avLst/>
          </a:prstGeom>
        </p:spPr>
      </p:pic>
    </p:spTree>
    <p:extLst>
      <p:ext uri="{BB962C8B-B14F-4D97-AF65-F5344CB8AC3E}">
        <p14:creationId xmlns:p14="http://schemas.microsoft.com/office/powerpoint/2010/main" val="4133330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050676" y="1964267"/>
            <a:ext cx="9109450"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隨喜功德品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11</a:t>
            </a:r>
            <a:r>
              <a:rPr lang="zh-TW" altLang="en-US" sz="3200" dirty="0"/>
              <a:t>月</a:t>
            </a:r>
            <a:r>
              <a:rPr lang="en-US" altLang="zh-TW" sz="3200" dirty="0"/>
              <a:t>21</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65225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39259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法華經隨喜功德品第十八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9985240" y="375023"/>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爾時彌勒菩薩摩訶薩白佛言世尊若有善男子善女人聞是法華經隨喜者得幾所福</a:t>
            </a:r>
          </a:p>
        </p:txBody>
      </p:sp>
      <p:sp>
        <p:nvSpPr>
          <p:cNvPr id="17" name="文字方塊 16">
            <a:extLst>
              <a:ext uri="{FF2B5EF4-FFF2-40B4-BE49-F238E27FC236}">
                <a16:creationId xmlns:a16="http://schemas.microsoft.com/office/drawing/2014/main" id="{27BEA1E8-6092-4309-9768-944C3E7F3E76}"/>
              </a:ext>
            </a:extLst>
          </p:cNvPr>
          <p:cNvSpPr txBox="1"/>
          <p:nvPr/>
        </p:nvSpPr>
        <p:spPr>
          <a:xfrm>
            <a:off x="4544107" y="375023"/>
            <a:ext cx="203132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是人功德甚多無量無邊若是施主但施眾生一切樂具功德無量何況令得阿羅漢果</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2938811" y="3616305"/>
            <a:ext cx="52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須臾聽受勸令坐聽可共往聽利根智慧人相具足</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154822" y="3616305"/>
            <a:ext cx="2736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一心聽說讀誦如說修行</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5409879" y="3132739"/>
            <a:ext cx="3254323"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隨喜轉教如是展轉至第五十</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8761477" y="3132739"/>
            <a:ext cx="325432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聞是法華經隨喜者得幾所福</a:t>
            </a:r>
          </a:p>
        </p:txBody>
      </p:sp>
      <p:sp>
        <p:nvSpPr>
          <p:cNvPr id="23" name="文字方塊 22">
            <a:extLst>
              <a:ext uri="{FF2B5EF4-FFF2-40B4-BE49-F238E27FC236}">
                <a16:creationId xmlns:a16="http://schemas.microsoft.com/office/drawing/2014/main" id="{5F0CF019-8349-4A95-9EE2-C0BEBBEC29F4}"/>
              </a:ext>
            </a:extLst>
          </p:cNvPr>
          <p:cNvSpPr txBox="1"/>
          <p:nvPr/>
        </p:nvSpPr>
        <p:spPr>
          <a:xfrm>
            <a:off x="156626" y="3132739"/>
            <a:ext cx="333288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不如第五十人聞法華經一偈</a:t>
            </a:r>
          </a:p>
        </p:txBody>
      </p:sp>
      <p:sp>
        <p:nvSpPr>
          <p:cNvPr id="25" name="文字方塊 24">
            <a:extLst>
              <a:ext uri="{FF2B5EF4-FFF2-40B4-BE49-F238E27FC236}">
                <a16:creationId xmlns:a16="http://schemas.microsoft.com/office/drawing/2014/main" id="{7374A6B7-1F6F-40F0-A33A-4BF866208F6A}"/>
              </a:ext>
            </a:extLst>
          </p:cNvPr>
          <p:cNvSpPr txBox="1"/>
          <p:nvPr/>
        </p:nvSpPr>
        <p:spPr>
          <a:xfrm>
            <a:off x="8278799" y="3616305"/>
            <a:ext cx="374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最初於會中聞而隨喜者其福復勝</a:t>
            </a:r>
          </a:p>
        </p:txBody>
      </p:sp>
      <p:sp>
        <p:nvSpPr>
          <p:cNvPr id="28" name="文字方塊 27">
            <a:extLst>
              <a:ext uri="{FF2B5EF4-FFF2-40B4-BE49-F238E27FC236}">
                <a16:creationId xmlns:a16="http://schemas.microsoft.com/office/drawing/2014/main" id="{591E0AC5-65FB-4A86-8BD6-7BAF07C5FC01}"/>
              </a:ext>
            </a:extLst>
          </p:cNvPr>
          <p:cNvSpPr txBox="1"/>
          <p:nvPr/>
        </p:nvSpPr>
        <p:spPr>
          <a:xfrm>
            <a:off x="161547" y="375023"/>
            <a:ext cx="424731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佛告彌勒我今分明語汝是人以一切樂具施於四百萬億阿僧祇世界六趣眾生又令得阿羅漢果所得功德不如是第五十人聞法華經一偈隨喜功德百分千分百千萬億分不及其一乃至算數譬喻所不能知</a:t>
            </a:r>
          </a:p>
        </p:txBody>
      </p:sp>
      <p:sp>
        <p:nvSpPr>
          <p:cNvPr id="16" name="文字方塊 15">
            <a:extLst>
              <a:ext uri="{FF2B5EF4-FFF2-40B4-BE49-F238E27FC236}">
                <a16:creationId xmlns:a16="http://schemas.microsoft.com/office/drawing/2014/main" id="{18AB78AB-0997-43A0-9A43-F629B913A3B0}"/>
              </a:ext>
            </a:extLst>
          </p:cNvPr>
          <p:cNvSpPr txBox="1"/>
          <p:nvPr/>
        </p:nvSpPr>
        <p:spPr>
          <a:xfrm>
            <a:off x="6710675" y="375023"/>
            <a:ext cx="3139321"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如來滅後若有人聞是經隨喜已從法會出至於餘處為父母宗親善友知識隨力演說是諸人等聞已隨喜復行轉教餘人聞已亦</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隨喜轉教如是展轉至第五十</a:t>
            </a:r>
          </a:p>
        </p:txBody>
      </p:sp>
      <p:sp>
        <p:nvSpPr>
          <p:cNvPr id="19" name="文字方塊 18">
            <a:extLst>
              <a:ext uri="{FF2B5EF4-FFF2-40B4-BE49-F238E27FC236}">
                <a16:creationId xmlns:a16="http://schemas.microsoft.com/office/drawing/2014/main" id="{FA9F91FD-D59E-46BE-B5CE-9A22513A586F}"/>
              </a:ext>
            </a:extLst>
          </p:cNvPr>
          <p:cNvSpPr txBox="1"/>
          <p:nvPr/>
        </p:nvSpPr>
        <p:spPr>
          <a:xfrm>
            <a:off x="10712985" y="4099871"/>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何況最初於會中聞而隨喜者其福復勝無量無邊阿僧祇</a:t>
            </a:r>
          </a:p>
        </p:txBody>
      </p:sp>
      <p:sp>
        <p:nvSpPr>
          <p:cNvPr id="32" name="文字方塊 31">
            <a:extLst>
              <a:ext uri="{FF2B5EF4-FFF2-40B4-BE49-F238E27FC236}">
                <a16:creationId xmlns:a16="http://schemas.microsoft.com/office/drawing/2014/main" id="{E2A379D2-140E-42E3-A8E6-AF783146BBCD}"/>
              </a:ext>
            </a:extLst>
          </p:cNvPr>
          <p:cNvSpPr txBox="1"/>
          <p:nvPr/>
        </p:nvSpPr>
        <p:spPr>
          <a:xfrm>
            <a:off x="148099" y="4099871"/>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阿逸多汝且觀是</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勸於一人令往聽法</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功德如此何況</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一心聽說讀誦而於大眾為人分別如說修行</a:t>
            </a:r>
          </a:p>
        </p:txBody>
      </p:sp>
      <p:sp>
        <p:nvSpPr>
          <p:cNvPr id="26" name="文字方塊 25">
            <a:extLst>
              <a:ext uri="{FF2B5EF4-FFF2-40B4-BE49-F238E27FC236}">
                <a16:creationId xmlns:a16="http://schemas.microsoft.com/office/drawing/2014/main" id="{96066951-806F-41AB-91E2-328712F8FA03}"/>
              </a:ext>
            </a:extLst>
          </p:cNvPr>
          <p:cNvSpPr txBox="1"/>
          <p:nvPr/>
        </p:nvSpPr>
        <p:spPr>
          <a:xfrm>
            <a:off x="2291221" y="4099871"/>
            <a:ext cx="830996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若人為是經故往詣僧坊若坐若立</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須臾聽受</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緣是功德轉身所生得好上妙象馬車乘珍寶輦輿及乘天宮</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若復有人於講法處坐更有人來</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勸令坐聽</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若分座令坐是人功德轉身得帝釋坐處若梵王坐處若轉輪聖王所坐之處</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若復有人語餘人言有經名法華</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可共往聽</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即受其教乃至須臾間聞是人功德轉身得與陀羅尼菩薩共生一處利根智慧百千萬世</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無有一切不可喜相</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人相具足世世所生見佛聞法信受教誨</a:t>
            </a:r>
          </a:p>
        </p:txBody>
      </p:sp>
      <p:sp>
        <p:nvSpPr>
          <p:cNvPr id="27" name="文字方塊 26">
            <a:extLst>
              <a:ext uri="{FF2B5EF4-FFF2-40B4-BE49-F238E27FC236}">
                <a16:creationId xmlns:a16="http://schemas.microsoft.com/office/drawing/2014/main" id="{E79B93A1-478E-4229-85AB-9FC2814EDC74}"/>
              </a:ext>
            </a:extLst>
          </p:cNvPr>
          <p:cNvSpPr txBox="1"/>
          <p:nvPr/>
        </p:nvSpPr>
        <p:spPr>
          <a:xfrm>
            <a:off x="3586785" y="3132739"/>
            <a:ext cx="172581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是人功德甚多</a:t>
            </a:r>
          </a:p>
        </p:txBody>
      </p:sp>
    </p:spTree>
    <p:extLst>
      <p:ext uri="{BB962C8B-B14F-4D97-AF65-F5344CB8AC3E}">
        <p14:creationId xmlns:p14="http://schemas.microsoft.com/office/powerpoint/2010/main" val="299160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5945154-0A88-4D22-B8AA-5BF50AB258C3}"/>
              </a:ext>
            </a:extLst>
          </p:cNvPr>
          <p:cNvSpPr>
            <a:spLocks noGrp="1"/>
          </p:cNvSpPr>
          <p:nvPr>
            <p:ph type="sldNum" sz="quarter" idx="12"/>
          </p:nvPr>
        </p:nvSpPr>
        <p:spPr/>
        <p:txBody>
          <a:bodyPr/>
          <a:lstStyle/>
          <a:p>
            <a:fld id="{9A6047D0-DEA0-40D4-AF5D-F38761EEBEA3}" type="slidenum">
              <a:rPr lang="zh-TW" altLang="en-US" smtClean="0"/>
              <a:t>4</a:t>
            </a:fld>
            <a:endParaRPr lang="zh-TW" altLang="en-US"/>
          </a:p>
        </p:txBody>
      </p:sp>
      <p:sp>
        <p:nvSpPr>
          <p:cNvPr id="6" name="文字方塊 5">
            <a:extLst>
              <a:ext uri="{FF2B5EF4-FFF2-40B4-BE49-F238E27FC236}">
                <a16:creationId xmlns:a16="http://schemas.microsoft.com/office/drawing/2014/main" id="{E90A2D4C-0795-40BA-A645-7DB0C134A654}"/>
              </a:ext>
            </a:extLst>
          </p:cNvPr>
          <p:cNvSpPr txBox="1"/>
          <p:nvPr/>
        </p:nvSpPr>
        <p:spPr>
          <a:xfrm>
            <a:off x="10876995" y="449351"/>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世尊從三昧安詳起諸佛智慧甚深無量</a:t>
            </a:r>
          </a:p>
        </p:txBody>
      </p:sp>
      <p:sp>
        <p:nvSpPr>
          <p:cNvPr id="9" name="文字方塊 8">
            <a:extLst>
              <a:ext uri="{FF2B5EF4-FFF2-40B4-BE49-F238E27FC236}">
                <a16:creationId xmlns:a16="http://schemas.microsoft.com/office/drawing/2014/main" id="{B241F4D2-6384-482F-B979-6D7598524607}"/>
              </a:ext>
            </a:extLst>
          </p:cNvPr>
          <p:cNvSpPr txBox="1"/>
          <p:nvPr/>
        </p:nvSpPr>
        <p:spPr>
          <a:xfrm>
            <a:off x="9425861" y="1098171"/>
            <a:ext cx="1292662" cy="1353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無量無邊未曾有法佛悉成就</a:t>
            </a:r>
          </a:p>
        </p:txBody>
      </p:sp>
      <p:sp>
        <p:nvSpPr>
          <p:cNvPr id="10" name="文字方塊 9">
            <a:extLst>
              <a:ext uri="{FF2B5EF4-FFF2-40B4-BE49-F238E27FC236}">
                <a16:creationId xmlns:a16="http://schemas.microsoft.com/office/drawing/2014/main" id="{67660ABD-6E84-4E2E-8C22-46145333F756}"/>
              </a:ext>
            </a:extLst>
          </p:cNvPr>
          <p:cNvSpPr txBox="1"/>
          <p:nvPr/>
        </p:nvSpPr>
        <p:spPr>
          <a:xfrm>
            <a:off x="7631593" y="1229280"/>
            <a:ext cx="553998" cy="10914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十如是</a:t>
            </a:r>
          </a:p>
        </p:txBody>
      </p:sp>
      <p:sp>
        <p:nvSpPr>
          <p:cNvPr id="11" name="文字方塊 10">
            <a:extLst>
              <a:ext uri="{FF2B5EF4-FFF2-40B4-BE49-F238E27FC236}">
                <a16:creationId xmlns:a16="http://schemas.microsoft.com/office/drawing/2014/main" id="{467BE25D-0716-4080-861E-5666C5ECDC12}"/>
              </a:ext>
            </a:extLst>
          </p:cNvPr>
          <p:cNvSpPr txBox="1"/>
          <p:nvPr/>
        </p:nvSpPr>
        <p:spPr>
          <a:xfrm>
            <a:off x="6919125" y="1098171"/>
            <a:ext cx="553998" cy="1353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四眾心疑</a:t>
            </a:r>
          </a:p>
        </p:txBody>
      </p:sp>
      <p:sp>
        <p:nvSpPr>
          <p:cNvPr id="16" name="文字方塊 15">
            <a:extLst>
              <a:ext uri="{FF2B5EF4-FFF2-40B4-BE49-F238E27FC236}">
                <a16:creationId xmlns:a16="http://schemas.microsoft.com/office/drawing/2014/main" id="{BB0B3D00-C44F-4742-AB25-AFCD7C04479C}"/>
              </a:ext>
            </a:extLst>
          </p:cNvPr>
          <p:cNvSpPr txBox="1"/>
          <p:nvPr/>
        </p:nvSpPr>
        <p:spPr>
          <a:xfrm>
            <a:off x="3673725" y="1098170"/>
            <a:ext cx="923330" cy="13536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慇懃三請豈得不說</a:t>
            </a:r>
          </a:p>
        </p:txBody>
      </p:sp>
      <p:sp>
        <p:nvSpPr>
          <p:cNvPr id="17" name="文字方塊 16">
            <a:extLst>
              <a:ext uri="{FF2B5EF4-FFF2-40B4-BE49-F238E27FC236}">
                <a16:creationId xmlns:a16="http://schemas.microsoft.com/office/drawing/2014/main" id="{75F3C371-C497-4A0E-9064-AEA4054471EC}"/>
              </a:ext>
            </a:extLst>
          </p:cNvPr>
          <p:cNvSpPr txBox="1"/>
          <p:nvPr/>
        </p:nvSpPr>
        <p:spPr>
          <a:xfrm>
            <a:off x="6206657" y="1098171"/>
            <a:ext cx="553998" cy="1353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三請三止</a:t>
            </a:r>
          </a:p>
        </p:txBody>
      </p:sp>
      <p:sp>
        <p:nvSpPr>
          <p:cNvPr id="18" name="文字方塊 17">
            <a:extLst>
              <a:ext uri="{FF2B5EF4-FFF2-40B4-BE49-F238E27FC236}">
                <a16:creationId xmlns:a16="http://schemas.microsoft.com/office/drawing/2014/main" id="{96BB3C1A-8D36-4D25-A987-4CAD80F1BFD7}"/>
              </a:ext>
            </a:extLst>
          </p:cNvPr>
          <p:cNvSpPr txBox="1"/>
          <p:nvPr/>
        </p:nvSpPr>
        <p:spPr>
          <a:xfrm>
            <a:off x="4755525" y="1098171"/>
            <a:ext cx="1292662" cy="1353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一切世間諸天及人皆當驚疑</a:t>
            </a:r>
          </a:p>
        </p:txBody>
      </p:sp>
      <p:sp>
        <p:nvSpPr>
          <p:cNvPr id="19" name="文字方塊 18">
            <a:extLst>
              <a:ext uri="{FF2B5EF4-FFF2-40B4-BE49-F238E27FC236}">
                <a16:creationId xmlns:a16="http://schemas.microsoft.com/office/drawing/2014/main" id="{8F4F8431-8048-41E9-940C-55B12C14BE2A}"/>
              </a:ext>
            </a:extLst>
          </p:cNvPr>
          <p:cNvSpPr txBox="1"/>
          <p:nvPr/>
        </p:nvSpPr>
        <p:spPr>
          <a:xfrm>
            <a:off x="1166989" y="932326"/>
            <a:ext cx="923330" cy="16853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一大事因緣故出現於世</a:t>
            </a:r>
          </a:p>
        </p:txBody>
      </p:sp>
      <p:sp>
        <p:nvSpPr>
          <p:cNvPr id="20" name="文字方塊 19">
            <a:extLst>
              <a:ext uri="{FF2B5EF4-FFF2-40B4-BE49-F238E27FC236}">
                <a16:creationId xmlns:a16="http://schemas.microsoft.com/office/drawing/2014/main" id="{A9C391C7-562B-4844-B8D1-D6206B79B9BE}"/>
              </a:ext>
            </a:extLst>
          </p:cNvPr>
          <p:cNvSpPr txBox="1"/>
          <p:nvPr/>
        </p:nvSpPr>
        <p:spPr>
          <a:xfrm>
            <a:off x="2961257" y="1098171"/>
            <a:ext cx="553998" cy="1353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五千退席</a:t>
            </a:r>
          </a:p>
        </p:txBody>
      </p:sp>
      <p:sp>
        <p:nvSpPr>
          <p:cNvPr id="21" name="文字方塊 20">
            <a:extLst>
              <a:ext uri="{FF2B5EF4-FFF2-40B4-BE49-F238E27FC236}">
                <a16:creationId xmlns:a16="http://schemas.microsoft.com/office/drawing/2014/main" id="{78F9ECCD-7A6E-4C2D-9F5F-0DD2B12C2429}"/>
              </a:ext>
            </a:extLst>
          </p:cNvPr>
          <p:cNvSpPr txBox="1"/>
          <p:nvPr/>
        </p:nvSpPr>
        <p:spPr>
          <a:xfrm>
            <a:off x="2248789" y="1098171"/>
            <a:ext cx="553998" cy="1353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退亦佳矣</a:t>
            </a:r>
          </a:p>
        </p:txBody>
      </p:sp>
      <p:sp>
        <p:nvSpPr>
          <p:cNvPr id="22" name="文字方塊 21">
            <a:extLst>
              <a:ext uri="{FF2B5EF4-FFF2-40B4-BE49-F238E27FC236}">
                <a16:creationId xmlns:a16="http://schemas.microsoft.com/office/drawing/2014/main" id="{0A12AB1E-9C2C-410D-BA7C-0C9CEAB00D02}"/>
              </a:ext>
            </a:extLst>
          </p:cNvPr>
          <p:cNvSpPr txBox="1"/>
          <p:nvPr/>
        </p:nvSpPr>
        <p:spPr>
          <a:xfrm>
            <a:off x="454521" y="1098171"/>
            <a:ext cx="553998" cy="13536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開示悟入</a:t>
            </a:r>
          </a:p>
        </p:txBody>
      </p:sp>
      <p:sp>
        <p:nvSpPr>
          <p:cNvPr id="24" name="文字方塊 23">
            <a:extLst>
              <a:ext uri="{FF2B5EF4-FFF2-40B4-BE49-F238E27FC236}">
                <a16:creationId xmlns:a16="http://schemas.microsoft.com/office/drawing/2014/main" id="{EB1F06D3-8755-4597-8765-FB852490DC1A}"/>
              </a:ext>
            </a:extLst>
          </p:cNvPr>
          <p:cNvSpPr txBox="1"/>
          <p:nvPr/>
        </p:nvSpPr>
        <p:spPr>
          <a:xfrm>
            <a:off x="10872628" y="3498095"/>
            <a:ext cx="923330"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是法皆為一佛乘故究竟皆得一切種智</a:t>
            </a:r>
          </a:p>
        </p:txBody>
      </p:sp>
      <p:sp>
        <p:nvSpPr>
          <p:cNvPr id="25" name="文字方塊 24">
            <a:extLst>
              <a:ext uri="{FF2B5EF4-FFF2-40B4-BE49-F238E27FC236}">
                <a16:creationId xmlns:a16="http://schemas.microsoft.com/office/drawing/2014/main" id="{E13D3889-3F5E-4669-906E-F1140591E242}"/>
              </a:ext>
            </a:extLst>
          </p:cNvPr>
          <p:cNvSpPr txBox="1"/>
          <p:nvPr/>
        </p:nvSpPr>
        <p:spPr>
          <a:xfrm>
            <a:off x="9455198" y="4146915"/>
            <a:ext cx="1292662" cy="1353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五濁惡世劫濁亂時眾生垢重</a:t>
            </a:r>
          </a:p>
        </p:txBody>
      </p:sp>
      <p:sp>
        <p:nvSpPr>
          <p:cNvPr id="27" name="文字方塊 26">
            <a:extLst>
              <a:ext uri="{FF2B5EF4-FFF2-40B4-BE49-F238E27FC236}">
                <a16:creationId xmlns:a16="http://schemas.microsoft.com/office/drawing/2014/main" id="{4283B3A7-9032-49C4-A333-46D13B30DB68}"/>
              </a:ext>
            </a:extLst>
          </p:cNvPr>
          <p:cNvSpPr txBox="1"/>
          <p:nvPr/>
        </p:nvSpPr>
        <p:spPr>
          <a:xfrm>
            <a:off x="8407103" y="4146915"/>
            <a:ext cx="923330" cy="1353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此輩皆是增上慢人</a:t>
            </a:r>
          </a:p>
        </p:txBody>
      </p:sp>
      <p:sp>
        <p:nvSpPr>
          <p:cNvPr id="28" name="文字方塊 27">
            <a:extLst>
              <a:ext uri="{FF2B5EF4-FFF2-40B4-BE49-F238E27FC236}">
                <a16:creationId xmlns:a16="http://schemas.microsoft.com/office/drawing/2014/main" id="{5D552764-34C6-4B5A-B7E9-108A6385D042}"/>
              </a:ext>
            </a:extLst>
          </p:cNvPr>
          <p:cNvSpPr txBox="1"/>
          <p:nvPr/>
        </p:nvSpPr>
        <p:spPr>
          <a:xfrm>
            <a:off x="5262818" y="4146914"/>
            <a:ext cx="923330" cy="13536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十多種成佛道因緣</a:t>
            </a:r>
          </a:p>
        </p:txBody>
      </p:sp>
      <p:sp>
        <p:nvSpPr>
          <p:cNvPr id="29" name="文字方塊 28">
            <a:extLst>
              <a:ext uri="{FF2B5EF4-FFF2-40B4-BE49-F238E27FC236}">
                <a16:creationId xmlns:a16="http://schemas.microsoft.com/office/drawing/2014/main" id="{D53CB298-36B5-4B48-B169-CCF5CDB83FE8}"/>
              </a:ext>
            </a:extLst>
          </p:cNvPr>
          <p:cNvSpPr txBox="1"/>
          <p:nvPr/>
        </p:nvSpPr>
        <p:spPr>
          <a:xfrm>
            <a:off x="7359008" y="4146915"/>
            <a:ext cx="923330" cy="1353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一心信解受持佛語</a:t>
            </a:r>
          </a:p>
        </p:txBody>
      </p:sp>
      <p:sp>
        <p:nvSpPr>
          <p:cNvPr id="30" name="文字方塊 29">
            <a:extLst>
              <a:ext uri="{FF2B5EF4-FFF2-40B4-BE49-F238E27FC236}">
                <a16:creationId xmlns:a16="http://schemas.microsoft.com/office/drawing/2014/main" id="{D219024D-7F51-42EC-8E92-908F6426E754}"/>
              </a:ext>
            </a:extLst>
          </p:cNvPr>
          <p:cNvSpPr txBox="1"/>
          <p:nvPr/>
        </p:nvSpPr>
        <p:spPr>
          <a:xfrm>
            <a:off x="6310913" y="4146915"/>
            <a:ext cx="923330" cy="1353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無有餘乘唯一佛乘</a:t>
            </a:r>
          </a:p>
        </p:txBody>
      </p:sp>
      <p:sp>
        <p:nvSpPr>
          <p:cNvPr id="31" name="文字方塊 30">
            <a:extLst>
              <a:ext uri="{FF2B5EF4-FFF2-40B4-BE49-F238E27FC236}">
                <a16:creationId xmlns:a16="http://schemas.microsoft.com/office/drawing/2014/main" id="{3C9DA475-32BF-4D23-8C45-F900254D6F6D}"/>
              </a:ext>
            </a:extLst>
          </p:cNvPr>
          <p:cNvSpPr txBox="1"/>
          <p:nvPr/>
        </p:nvSpPr>
        <p:spPr>
          <a:xfrm>
            <a:off x="2118533" y="4013561"/>
            <a:ext cx="923330" cy="16203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於諸菩薩中正直捨方便</a:t>
            </a:r>
          </a:p>
        </p:txBody>
      </p:sp>
      <p:sp>
        <p:nvSpPr>
          <p:cNvPr id="32" name="文字方塊 31">
            <a:extLst>
              <a:ext uri="{FF2B5EF4-FFF2-40B4-BE49-F238E27FC236}">
                <a16:creationId xmlns:a16="http://schemas.microsoft.com/office/drawing/2014/main" id="{E19534FD-CF03-4DB5-A388-3F32A2D25439}"/>
              </a:ext>
            </a:extLst>
          </p:cNvPr>
          <p:cNvSpPr txBox="1"/>
          <p:nvPr/>
        </p:nvSpPr>
        <p:spPr>
          <a:xfrm>
            <a:off x="4214723" y="4013561"/>
            <a:ext cx="923330" cy="16203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若有聞法者無一不成佛</a:t>
            </a:r>
          </a:p>
        </p:txBody>
      </p:sp>
      <p:sp>
        <p:nvSpPr>
          <p:cNvPr id="33" name="文字方塊 32">
            <a:extLst>
              <a:ext uri="{FF2B5EF4-FFF2-40B4-BE49-F238E27FC236}">
                <a16:creationId xmlns:a16="http://schemas.microsoft.com/office/drawing/2014/main" id="{75BDCF1B-C136-4A94-822D-41F6E5515428}"/>
              </a:ext>
            </a:extLst>
          </p:cNvPr>
          <p:cNvSpPr txBox="1"/>
          <p:nvPr/>
        </p:nvSpPr>
        <p:spPr>
          <a:xfrm>
            <a:off x="3166628" y="4013561"/>
            <a:ext cx="923330" cy="16203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十方佛皆現梵音慰喻我</a:t>
            </a:r>
          </a:p>
        </p:txBody>
      </p:sp>
      <p:sp>
        <p:nvSpPr>
          <p:cNvPr id="34" name="文字方塊 33">
            <a:extLst>
              <a:ext uri="{FF2B5EF4-FFF2-40B4-BE49-F238E27FC236}">
                <a16:creationId xmlns:a16="http://schemas.microsoft.com/office/drawing/2014/main" id="{5F52EF3C-61CC-4F5C-9353-99574542FAAD}"/>
              </a:ext>
            </a:extLst>
          </p:cNvPr>
          <p:cNvSpPr txBox="1"/>
          <p:nvPr/>
        </p:nvSpPr>
        <p:spPr>
          <a:xfrm>
            <a:off x="1070438" y="4013561"/>
            <a:ext cx="923330" cy="16203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菩薩聞是法疑網皆已除</a:t>
            </a:r>
          </a:p>
        </p:txBody>
      </p:sp>
      <p:sp>
        <p:nvSpPr>
          <p:cNvPr id="36" name="文字方塊 35">
            <a:extLst>
              <a:ext uri="{FF2B5EF4-FFF2-40B4-BE49-F238E27FC236}">
                <a16:creationId xmlns:a16="http://schemas.microsoft.com/office/drawing/2014/main" id="{7101E8E7-DDDC-4151-B4A2-B6B30ACC188E}"/>
              </a:ext>
            </a:extLst>
          </p:cNvPr>
          <p:cNvSpPr txBox="1"/>
          <p:nvPr/>
        </p:nvSpPr>
        <p:spPr>
          <a:xfrm>
            <a:off x="391675" y="4013560"/>
            <a:ext cx="553998" cy="16203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自知當作佛</a:t>
            </a:r>
          </a:p>
        </p:txBody>
      </p:sp>
      <p:sp>
        <p:nvSpPr>
          <p:cNvPr id="37" name="文字方塊 36">
            <a:extLst>
              <a:ext uri="{FF2B5EF4-FFF2-40B4-BE49-F238E27FC236}">
                <a16:creationId xmlns:a16="http://schemas.microsoft.com/office/drawing/2014/main" id="{FA53F38A-C922-4EE4-9769-389C8EECA513}"/>
              </a:ext>
            </a:extLst>
          </p:cNvPr>
          <p:cNvSpPr txBox="1"/>
          <p:nvPr/>
        </p:nvSpPr>
        <p:spPr>
          <a:xfrm>
            <a:off x="391676" y="126185"/>
            <a:ext cx="2073474" cy="646331"/>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法華經方便品第二</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一頁書</a:t>
            </a:r>
          </a:p>
        </p:txBody>
      </p:sp>
      <p:sp>
        <p:nvSpPr>
          <p:cNvPr id="38" name="文字方塊 37">
            <a:extLst>
              <a:ext uri="{FF2B5EF4-FFF2-40B4-BE49-F238E27FC236}">
                <a16:creationId xmlns:a16="http://schemas.microsoft.com/office/drawing/2014/main" id="{7C6A23FE-AB00-402D-8A80-C471FC02CA6F}"/>
              </a:ext>
            </a:extLst>
          </p:cNvPr>
          <p:cNvSpPr txBox="1"/>
          <p:nvPr/>
        </p:nvSpPr>
        <p:spPr>
          <a:xfrm>
            <a:off x="6217919" y="2617687"/>
            <a:ext cx="553998" cy="1033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舍利弗</a:t>
            </a:r>
          </a:p>
        </p:txBody>
      </p:sp>
      <p:sp>
        <p:nvSpPr>
          <p:cNvPr id="39" name="文字方塊 38">
            <a:extLst>
              <a:ext uri="{FF2B5EF4-FFF2-40B4-BE49-F238E27FC236}">
                <a16:creationId xmlns:a16="http://schemas.microsoft.com/office/drawing/2014/main" id="{681DA9CF-B8BF-49F4-9F1F-0A7E9F67FCC8}"/>
              </a:ext>
            </a:extLst>
          </p:cNvPr>
          <p:cNvSpPr txBox="1"/>
          <p:nvPr/>
        </p:nvSpPr>
        <p:spPr>
          <a:xfrm>
            <a:off x="5130366" y="2617688"/>
            <a:ext cx="553998" cy="1033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rtlCol="0">
            <a:spAutoFit/>
          </a:bodyPr>
          <a:lstStyle/>
          <a:p>
            <a:pPr algn="ctr"/>
            <a:r>
              <a:rPr lang="zh-TW" altLang="en-US" sz="2400" dirty="0">
                <a:latin typeface="微軟正黑體" panose="020B0604030504040204" pitchFamily="34" charset="-120"/>
                <a:ea typeface="微軟正黑體" panose="020B0604030504040204" pitchFamily="34" charset="-120"/>
              </a:rPr>
              <a:t>佛陀</a:t>
            </a:r>
          </a:p>
        </p:txBody>
      </p:sp>
      <p:sp>
        <p:nvSpPr>
          <p:cNvPr id="40" name="文字方塊 39">
            <a:extLst>
              <a:ext uri="{FF2B5EF4-FFF2-40B4-BE49-F238E27FC236}">
                <a16:creationId xmlns:a16="http://schemas.microsoft.com/office/drawing/2014/main" id="{F5462103-B9B7-42E3-B4DE-3F2B301EA93C}"/>
              </a:ext>
            </a:extLst>
          </p:cNvPr>
          <p:cNvSpPr txBox="1"/>
          <p:nvPr/>
        </p:nvSpPr>
        <p:spPr>
          <a:xfrm>
            <a:off x="9455198" y="2617687"/>
            <a:ext cx="1292662" cy="7541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lang="zh-TW" altLang="en-US" sz="2400" dirty="0">
                <a:latin typeface="微軟正黑體" panose="020B0604030504040204" pitchFamily="34" charset="-120"/>
                <a:ea typeface="微軟正黑體" panose="020B0604030504040204" pitchFamily="34" charset="-120"/>
              </a:rPr>
              <a:t>佛陀</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無問</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自說</a:t>
            </a:r>
          </a:p>
        </p:txBody>
      </p:sp>
      <p:sp>
        <p:nvSpPr>
          <p:cNvPr id="41" name="文字方塊 40">
            <a:extLst>
              <a:ext uri="{FF2B5EF4-FFF2-40B4-BE49-F238E27FC236}">
                <a16:creationId xmlns:a16="http://schemas.microsoft.com/office/drawing/2014/main" id="{2E5921B0-7059-42A0-B23B-049B455FD8CD}"/>
              </a:ext>
            </a:extLst>
          </p:cNvPr>
          <p:cNvSpPr txBox="1"/>
          <p:nvPr/>
        </p:nvSpPr>
        <p:spPr>
          <a:xfrm>
            <a:off x="8344061" y="776006"/>
            <a:ext cx="923330" cy="19980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唯佛與佛乃能究盡諸法實相</a:t>
            </a:r>
          </a:p>
        </p:txBody>
      </p:sp>
      <p:sp>
        <p:nvSpPr>
          <p:cNvPr id="42" name="文字方塊 41">
            <a:extLst>
              <a:ext uri="{FF2B5EF4-FFF2-40B4-BE49-F238E27FC236}">
                <a16:creationId xmlns:a16="http://schemas.microsoft.com/office/drawing/2014/main" id="{32384A84-40F7-43F5-A2C7-CA1BD8061D69}"/>
              </a:ext>
            </a:extLst>
          </p:cNvPr>
          <p:cNvSpPr txBox="1"/>
          <p:nvPr/>
        </p:nvSpPr>
        <p:spPr>
          <a:xfrm>
            <a:off x="3166628" y="5965848"/>
            <a:ext cx="923330" cy="7541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lang="zh-TW" altLang="en-US" sz="2400" dirty="0">
                <a:latin typeface="微軟正黑體" panose="020B0604030504040204" pitchFamily="34" charset="-120"/>
                <a:ea typeface="微軟正黑體" panose="020B0604030504040204" pitchFamily="34" charset="-120"/>
              </a:rPr>
              <a:t>華嚴心事</a:t>
            </a:r>
          </a:p>
        </p:txBody>
      </p:sp>
      <p:sp>
        <p:nvSpPr>
          <p:cNvPr id="43" name="文字方塊 42">
            <a:extLst>
              <a:ext uri="{FF2B5EF4-FFF2-40B4-BE49-F238E27FC236}">
                <a16:creationId xmlns:a16="http://schemas.microsoft.com/office/drawing/2014/main" id="{77C83A4A-D816-46CA-A912-14679D2F0C3E}"/>
              </a:ext>
            </a:extLst>
          </p:cNvPr>
          <p:cNvSpPr txBox="1"/>
          <p:nvPr/>
        </p:nvSpPr>
        <p:spPr>
          <a:xfrm>
            <a:off x="5283327" y="5686820"/>
            <a:ext cx="923330" cy="10339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lang="zh-TW" altLang="en-US" sz="2400" dirty="0">
                <a:latin typeface="微軟正黑體" panose="020B0604030504040204" pitchFamily="34" charset="-120"/>
                <a:ea typeface="微軟正黑體" panose="020B0604030504040204" pitchFamily="34" charset="-120"/>
              </a:rPr>
              <a:t>皆已成佛道偈</a:t>
            </a:r>
          </a:p>
        </p:txBody>
      </p:sp>
      <p:sp>
        <p:nvSpPr>
          <p:cNvPr id="44" name="文字方塊 43">
            <a:extLst>
              <a:ext uri="{FF2B5EF4-FFF2-40B4-BE49-F238E27FC236}">
                <a16:creationId xmlns:a16="http://schemas.microsoft.com/office/drawing/2014/main" id="{7E9F566D-9DF4-4EAB-90F9-90C88558E393}"/>
              </a:ext>
            </a:extLst>
          </p:cNvPr>
          <p:cNvSpPr txBox="1"/>
          <p:nvPr/>
        </p:nvSpPr>
        <p:spPr>
          <a:xfrm>
            <a:off x="1160258" y="2897473"/>
            <a:ext cx="923330" cy="7541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lang="zh-TW" altLang="en-US" sz="2400" dirty="0">
                <a:latin typeface="微軟正黑體" panose="020B0604030504040204" pitchFamily="34" charset="-120"/>
                <a:ea typeface="微軟正黑體" panose="020B0604030504040204" pitchFamily="34" charset="-120"/>
              </a:rPr>
              <a:t>讚嘆大法</a:t>
            </a:r>
            <a:endParaRPr lang="en-US" altLang="zh-TW" sz="2400"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9377303B-27ED-4F83-99B0-769600951541}"/>
              </a:ext>
            </a:extLst>
          </p:cNvPr>
          <p:cNvSpPr txBox="1"/>
          <p:nvPr/>
        </p:nvSpPr>
        <p:spPr>
          <a:xfrm>
            <a:off x="7620459" y="2617687"/>
            <a:ext cx="553998" cy="13958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r>
              <a:rPr lang="zh-TW" altLang="en-US" sz="2400" dirty="0">
                <a:latin typeface="微軟正黑體" panose="020B0604030504040204" pitchFamily="34" charset="-120"/>
                <a:ea typeface="微軟正黑體" panose="020B0604030504040204" pitchFamily="34" charset="-120"/>
              </a:rPr>
              <a:t>調和宗法</a:t>
            </a:r>
          </a:p>
        </p:txBody>
      </p:sp>
    </p:spTree>
    <p:extLst>
      <p:ext uri="{BB962C8B-B14F-4D97-AF65-F5344CB8AC3E}">
        <p14:creationId xmlns:p14="http://schemas.microsoft.com/office/powerpoint/2010/main" val="3934126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2111188" y="1964267"/>
            <a:ext cx="9048938"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法師功德品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11</a:t>
            </a:r>
            <a:r>
              <a:rPr lang="zh-TW" altLang="en-US" sz="3200" dirty="0"/>
              <a:t>月</a:t>
            </a:r>
            <a:r>
              <a:rPr lang="en-US" altLang="zh-TW" sz="3200" dirty="0"/>
              <a:t>28</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83752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39259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法華經法師功德品第十九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7724210" y="399266"/>
            <a:ext cx="424731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爾時佛告常精進菩薩摩訶薩若善男子善女人受持是法華經若讀若誦若解說若書寫是人當得八百眼功德千二百耳功德八百鼻功德千二百舌功德八百身功德千二百意功德以是功德莊嚴六根皆令清淨</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4378655" y="390292"/>
            <a:ext cx="3139321"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爾是善男子善女人父母所生清淨肉眼見於三千大千世界內外所有山林河海下至阿鼻地獄上至有頂亦見其中一切眾生及業因緣果報生處悉見悉知</a:t>
            </a:r>
          </a:p>
        </p:txBody>
      </p:sp>
      <p:sp>
        <p:nvSpPr>
          <p:cNvPr id="17" name="文字方塊 16">
            <a:extLst>
              <a:ext uri="{FF2B5EF4-FFF2-40B4-BE49-F238E27FC236}">
                <a16:creationId xmlns:a16="http://schemas.microsoft.com/office/drawing/2014/main" id="{27BEA1E8-6092-4309-9768-944C3E7F3E76}"/>
              </a:ext>
            </a:extLst>
          </p:cNvPr>
          <p:cNvSpPr txBox="1"/>
          <p:nvPr/>
        </p:nvSpPr>
        <p:spPr>
          <a:xfrm>
            <a:off x="294436" y="399266"/>
            <a:ext cx="387798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若善男子善女人受持此經若讀若誦若解說若書寫得千二百耳功德三千大千世界中一切內外所有諸聲雖未得天耳以父母所生清淨常耳皆悉聞知如是分別種種音聲而不壞耳根</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4896931" y="3616305"/>
            <a:ext cx="3996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得千二百舌功德如天甘露出深妙聲</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294439" y="3616305"/>
            <a:ext cx="1980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得千二百意功德</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4787555" y="3130489"/>
            <a:ext cx="2984121"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得八百眼功德悉見悉知</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7914771" y="3130489"/>
            <a:ext cx="4080858"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受持法華經讀誦解說書寫六根清淨</a:t>
            </a:r>
          </a:p>
        </p:txBody>
      </p:sp>
      <p:sp>
        <p:nvSpPr>
          <p:cNvPr id="23" name="文字方塊 22">
            <a:extLst>
              <a:ext uri="{FF2B5EF4-FFF2-40B4-BE49-F238E27FC236}">
                <a16:creationId xmlns:a16="http://schemas.microsoft.com/office/drawing/2014/main" id="{5F0CF019-8349-4A95-9EE2-C0BEBBEC29F4}"/>
              </a:ext>
            </a:extLst>
          </p:cNvPr>
          <p:cNvSpPr txBox="1"/>
          <p:nvPr/>
        </p:nvSpPr>
        <p:spPr>
          <a:xfrm>
            <a:off x="294436" y="3130489"/>
            <a:ext cx="435002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得千二百耳功德以清淨常耳皆悉聞知</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8962176" y="3616305"/>
            <a:ext cx="302135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成就八百鼻功德悉皆得聞</a:t>
            </a:r>
          </a:p>
        </p:txBody>
      </p:sp>
      <p:sp>
        <p:nvSpPr>
          <p:cNvPr id="28" name="文字方塊 27">
            <a:extLst>
              <a:ext uri="{FF2B5EF4-FFF2-40B4-BE49-F238E27FC236}">
                <a16:creationId xmlns:a16="http://schemas.microsoft.com/office/drawing/2014/main" id="{591E0AC5-65FB-4A86-8BD6-7BAF07C5FC01}"/>
              </a:ext>
            </a:extLst>
          </p:cNvPr>
          <p:cNvSpPr txBox="1"/>
          <p:nvPr/>
        </p:nvSpPr>
        <p:spPr>
          <a:xfrm>
            <a:off x="8835800" y="4090905"/>
            <a:ext cx="3139321"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受持是經若讀若誦若解說若書寫成就八百鼻功德以是清淨鼻根聞於三千大千世界上下內外種種諸香若近若遠所有諸香悉皆得聞分別不錯</a:t>
            </a:r>
          </a:p>
        </p:txBody>
      </p:sp>
      <p:sp>
        <p:nvSpPr>
          <p:cNvPr id="16" name="文字方塊 15">
            <a:extLst>
              <a:ext uri="{FF2B5EF4-FFF2-40B4-BE49-F238E27FC236}">
                <a16:creationId xmlns:a16="http://schemas.microsoft.com/office/drawing/2014/main" id="{18AB78AB-0997-43A0-9A43-F629B913A3B0}"/>
              </a:ext>
            </a:extLst>
          </p:cNvPr>
          <p:cNvSpPr txBox="1"/>
          <p:nvPr/>
        </p:nvSpPr>
        <p:spPr>
          <a:xfrm>
            <a:off x="4878442" y="4090905"/>
            <a:ext cx="387798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受持是經若讀若誦若解說若書寫得千二百舌功德若好若醜若美不美及諸苦澀物在其舌根皆變成上味如天甘露無不美者若以舌根於大眾中有所演說出深妙聲能入其心皆令歡喜快樂</a:t>
            </a:r>
          </a:p>
        </p:txBody>
      </p:sp>
      <p:sp>
        <p:nvSpPr>
          <p:cNvPr id="26" name="文字方塊 25">
            <a:extLst>
              <a:ext uri="{FF2B5EF4-FFF2-40B4-BE49-F238E27FC236}">
                <a16:creationId xmlns:a16="http://schemas.microsoft.com/office/drawing/2014/main" id="{1C2BD6C3-84C9-4C2B-90D9-E4C6857FA8E1}"/>
              </a:ext>
            </a:extLst>
          </p:cNvPr>
          <p:cNvSpPr txBox="1"/>
          <p:nvPr/>
        </p:nvSpPr>
        <p:spPr>
          <a:xfrm>
            <a:off x="2767743" y="4090905"/>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受持是經若讀若誦若解說若書寫得八百身功德得清淨身如淨琉璃眾生喜見其身淨故</a:t>
            </a:r>
          </a:p>
        </p:txBody>
      </p:sp>
      <p:sp>
        <p:nvSpPr>
          <p:cNvPr id="29" name="文字方塊 28">
            <a:extLst>
              <a:ext uri="{FF2B5EF4-FFF2-40B4-BE49-F238E27FC236}">
                <a16:creationId xmlns:a16="http://schemas.microsoft.com/office/drawing/2014/main" id="{5BE60F52-0E9A-42FB-BB98-58B92F05DAF9}"/>
              </a:ext>
            </a:extLst>
          </p:cNvPr>
          <p:cNvSpPr txBox="1"/>
          <p:nvPr/>
        </p:nvSpPr>
        <p:spPr>
          <a:xfrm>
            <a:off x="2343685" y="3616305"/>
            <a:ext cx="248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得八百身功德清淨身</a:t>
            </a:r>
          </a:p>
        </p:txBody>
      </p:sp>
      <p:sp>
        <p:nvSpPr>
          <p:cNvPr id="31" name="文字方塊 30">
            <a:extLst>
              <a:ext uri="{FF2B5EF4-FFF2-40B4-BE49-F238E27FC236}">
                <a16:creationId xmlns:a16="http://schemas.microsoft.com/office/drawing/2014/main" id="{7C95D48A-11A7-43B9-BF3E-A8C95CFEB846}"/>
              </a:ext>
            </a:extLst>
          </p:cNvPr>
          <p:cNvSpPr txBox="1"/>
          <p:nvPr/>
        </p:nvSpPr>
        <p:spPr>
          <a:xfrm>
            <a:off x="287712" y="4090905"/>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如來滅後受持是經若讀若誦若解說若書寫得千二百意功德以是清淨意根乃至聞一偈一句通達無量無邊之義</a:t>
            </a:r>
          </a:p>
        </p:txBody>
      </p:sp>
    </p:spTree>
    <p:extLst>
      <p:ext uri="{BB962C8B-B14F-4D97-AF65-F5344CB8AC3E}">
        <p14:creationId xmlns:p14="http://schemas.microsoft.com/office/powerpoint/2010/main" val="3097594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1354667" y="1964267"/>
            <a:ext cx="9805459"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常不輕菩薩品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12</a:t>
            </a:r>
            <a:r>
              <a:rPr lang="zh-TW" altLang="en-US" sz="3200" dirty="0"/>
              <a:t>月</a:t>
            </a:r>
            <a:r>
              <a:rPr lang="en-US" altLang="zh-TW" sz="3200" dirty="0"/>
              <a:t>05</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3401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39259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法華經常不輕菩薩品第二十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9201538" y="399266"/>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爾時佛告得大勢菩薩摩訶薩汝今當知持法華經者若有惡口罵詈誹謗獲大罪報如前所說其所得功德如向所說眼耳鼻舌身意清淨</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5982233" y="391858"/>
            <a:ext cx="3139321"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有佛名威音王如來劫名離衰國名大成其威音王佛為求聲聞者說應四諦法為求辟支佛者說應十二因緣法為諸菩薩說應六波羅蜜法究竟佛慧</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5627326" y="3619202"/>
            <a:ext cx="226675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受持經偈六根清淨</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294439" y="3619202"/>
            <a:ext cx="2736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如來滅後常應受持是經</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6170826" y="3133386"/>
            <a:ext cx="248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威音王如來佛佛道同</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8730827" y="3133386"/>
            <a:ext cx="3240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t>若有惡口罵詈誹謗獲大罪報</a:t>
            </a:r>
            <a:endPar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3" name="文字方塊 22">
            <a:extLst>
              <a:ext uri="{FF2B5EF4-FFF2-40B4-BE49-F238E27FC236}">
                <a16:creationId xmlns:a16="http://schemas.microsoft.com/office/drawing/2014/main" id="{5F0CF019-8349-4A95-9EE2-C0BEBBEC29F4}"/>
              </a:ext>
            </a:extLst>
          </p:cNvPr>
          <p:cNvSpPr txBox="1"/>
          <p:nvPr/>
        </p:nvSpPr>
        <p:spPr>
          <a:xfrm>
            <a:off x="2337674" y="3133386"/>
            <a:ext cx="3757152"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我深敬汝等皆行菩薩道當得作佛</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10238968" y="3619202"/>
            <a:ext cx="1728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四眾惡口罵詈</a:t>
            </a:r>
          </a:p>
        </p:txBody>
      </p:sp>
      <p:sp>
        <p:nvSpPr>
          <p:cNvPr id="28" name="文字方塊 27">
            <a:extLst>
              <a:ext uri="{FF2B5EF4-FFF2-40B4-BE49-F238E27FC236}">
                <a16:creationId xmlns:a16="http://schemas.microsoft.com/office/drawing/2014/main" id="{591E0AC5-65FB-4A86-8BD6-7BAF07C5FC01}"/>
              </a:ext>
            </a:extLst>
          </p:cNvPr>
          <p:cNvSpPr txBox="1"/>
          <p:nvPr/>
        </p:nvSpPr>
        <p:spPr>
          <a:xfrm>
            <a:off x="2762928" y="399266"/>
            <a:ext cx="3139321"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爾時有一菩薩比丘名常不輕以何因緣名常不輕是比丘凡有所見皆悉禮拜讚歎而作是言我深敬汝等不敢輕慢所以者何汝等皆行菩薩道當得作佛</a:t>
            </a:r>
          </a:p>
        </p:txBody>
      </p:sp>
      <p:sp>
        <p:nvSpPr>
          <p:cNvPr id="26" name="文字方塊 25">
            <a:extLst>
              <a:ext uri="{FF2B5EF4-FFF2-40B4-BE49-F238E27FC236}">
                <a16:creationId xmlns:a16="http://schemas.microsoft.com/office/drawing/2014/main" id="{1C2BD6C3-84C9-4C2B-90D9-E4C6857FA8E1}"/>
              </a:ext>
            </a:extLst>
          </p:cNvPr>
          <p:cNvSpPr txBox="1"/>
          <p:nvPr/>
        </p:nvSpPr>
        <p:spPr>
          <a:xfrm>
            <a:off x="282287" y="399266"/>
            <a:ext cx="240065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而是比丘不專讀誦經典但行禮拜乃至遠見四眾亦復故往禮拜讚歎而作是言我不敢輕於汝等汝等皆當作佛</a:t>
            </a:r>
          </a:p>
        </p:txBody>
      </p:sp>
      <p:sp>
        <p:nvSpPr>
          <p:cNvPr id="29" name="文字方塊 28">
            <a:extLst>
              <a:ext uri="{FF2B5EF4-FFF2-40B4-BE49-F238E27FC236}">
                <a16:creationId xmlns:a16="http://schemas.microsoft.com/office/drawing/2014/main" id="{5BE60F52-0E9A-42FB-BB98-58B92F05DAF9}"/>
              </a:ext>
            </a:extLst>
          </p:cNvPr>
          <p:cNvSpPr txBox="1"/>
          <p:nvPr/>
        </p:nvSpPr>
        <p:spPr>
          <a:xfrm>
            <a:off x="3086883" y="3619202"/>
            <a:ext cx="248399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持經可疾得無上菩提</a:t>
            </a:r>
          </a:p>
        </p:txBody>
      </p:sp>
      <p:sp>
        <p:nvSpPr>
          <p:cNvPr id="31" name="文字方塊 30">
            <a:extLst>
              <a:ext uri="{FF2B5EF4-FFF2-40B4-BE49-F238E27FC236}">
                <a16:creationId xmlns:a16="http://schemas.microsoft.com/office/drawing/2014/main" id="{7C95D48A-11A7-43B9-BF3E-A8C95CFEB846}"/>
              </a:ext>
            </a:extLst>
          </p:cNvPr>
          <p:cNvSpPr txBox="1"/>
          <p:nvPr/>
        </p:nvSpPr>
        <p:spPr>
          <a:xfrm>
            <a:off x="7840133" y="4102121"/>
            <a:ext cx="3139321"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不生瞋恚常作是言汝當作佛說是語時眾人或以杖木瓦石而打擲之避走遠住猶高聲唱言我不敢輕於汝等汝等皆當作佛以其常作是語故號之為常不輕</a:t>
            </a:r>
          </a:p>
        </p:txBody>
      </p:sp>
      <p:sp>
        <p:nvSpPr>
          <p:cNvPr id="18" name="文字方塊 17">
            <a:extLst>
              <a:ext uri="{FF2B5EF4-FFF2-40B4-BE49-F238E27FC236}">
                <a16:creationId xmlns:a16="http://schemas.microsoft.com/office/drawing/2014/main" id="{565798F3-B1FD-49B7-8D7F-551AC36CAE8E}"/>
              </a:ext>
            </a:extLst>
          </p:cNvPr>
          <p:cNvSpPr txBox="1"/>
          <p:nvPr/>
        </p:nvSpPr>
        <p:spPr>
          <a:xfrm>
            <a:off x="11048197" y="4102121"/>
            <a:ext cx="923330"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四眾之中有生瞋恚心不淨者惡口罵詈</a:t>
            </a:r>
          </a:p>
        </p:txBody>
      </p:sp>
      <p:sp>
        <p:nvSpPr>
          <p:cNvPr id="19" name="文字方塊 18">
            <a:extLst>
              <a:ext uri="{FF2B5EF4-FFF2-40B4-BE49-F238E27FC236}">
                <a16:creationId xmlns:a16="http://schemas.microsoft.com/office/drawing/2014/main" id="{65E91D46-4384-4A9A-93DD-75EFBBA5241D}"/>
              </a:ext>
            </a:extLst>
          </p:cNvPr>
          <p:cNvSpPr txBox="1"/>
          <p:nvPr/>
        </p:nvSpPr>
        <p:spPr>
          <a:xfrm>
            <a:off x="5740063" y="4102121"/>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是比丘臨欲終時於虛空中具聞威音王佛先所說法華經二十千萬億偈悉能受持即得是六根清淨</a:t>
            </a:r>
          </a:p>
        </p:txBody>
      </p:sp>
      <p:sp>
        <p:nvSpPr>
          <p:cNvPr id="25" name="文字方塊 24">
            <a:extLst>
              <a:ext uri="{FF2B5EF4-FFF2-40B4-BE49-F238E27FC236}">
                <a16:creationId xmlns:a16="http://schemas.microsoft.com/office/drawing/2014/main" id="{8BB7154D-C23D-49FC-87C3-07E0CBD6C3E9}"/>
              </a:ext>
            </a:extLst>
          </p:cNvPr>
          <p:cNvSpPr txBox="1"/>
          <p:nvPr/>
        </p:nvSpPr>
        <p:spPr>
          <a:xfrm>
            <a:off x="4747988" y="4102121"/>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爾時常不輕菩薩豈異人乎則我身是</a:t>
            </a:r>
          </a:p>
        </p:txBody>
      </p:sp>
      <p:sp>
        <p:nvSpPr>
          <p:cNvPr id="27" name="文字方塊 26">
            <a:extLst>
              <a:ext uri="{FF2B5EF4-FFF2-40B4-BE49-F238E27FC236}">
                <a16:creationId xmlns:a16="http://schemas.microsoft.com/office/drawing/2014/main" id="{F18FC59D-6301-4F34-A891-C77719256F15}"/>
              </a:ext>
            </a:extLst>
          </p:cNvPr>
          <p:cNvSpPr txBox="1"/>
          <p:nvPr/>
        </p:nvSpPr>
        <p:spPr>
          <a:xfrm>
            <a:off x="3017250" y="4102121"/>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若我於宿世不受持讀誦此經為他人說者不能疾得阿耨多羅三藐三菩提</a:t>
            </a:r>
          </a:p>
        </p:txBody>
      </p:sp>
      <p:sp>
        <p:nvSpPr>
          <p:cNvPr id="32" name="文字方塊 31">
            <a:extLst>
              <a:ext uri="{FF2B5EF4-FFF2-40B4-BE49-F238E27FC236}">
                <a16:creationId xmlns:a16="http://schemas.microsoft.com/office/drawing/2014/main" id="{07969787-EEB9-4864-ACEA-D258620CA097}"/>
              </a:ext>
            </a:extLst>
          </p:cNvPr>
          <p:cNvSpPr txBox="1"/>
          <p:nvPr/>
        </p:nvSpPr>
        <p:spPr>
          <a:xfrm>
            <a:off x="1655843" y="4102121"/>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彼時四眾畢是罪已復遇常不輕菩薩教化</a:t>
            </a:r>
          </a:p>
        </p:txBody>
      </p:sp>
      <p:sp>
        <p:nvSpPr>
          <p:cNvPr id="34" name="文字方塊 33">
            <a:extLst>
              <a:ext uri="{FF2B5EF4-FFF2-40B4-BE49-F238E27FC236}">
                <a16:creationId xmlns:a16="http://schemas.microsoft.com/office/drawing/2014/main" id="{35E77911-2992-43A5-9BA3-A1D81637510B}"/>
              </a:ext>
            </a:extLst>
          </p:cNvPr>
          <p:cNvSpPr txBox="1"/>
          <p:nvPr/>
        </p:nvSpPr>
        <p:spPr>
          <a:xfrm>
            <a:off x="294436" y="4102121"/>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諸菩薩摩訶薩於如來滅後常應受持讀誦解說書寫是經</a:t>
            </a:r>
          </a:p>
        </p:txBody>
      </p:sp>
      <p:sp>
        <p:nvSpPr>
          <p:cNvPr id="35" name="文字方塊 34">
            <a:extLst>
              <a:ext uri="{FF2B5EF4-FFF2-40B4-BE49-F238E27FC236}">
                <a16:creationId xmlns:a16="http://schemas.microsoft.com/office/drawing/2014/main" id="{854FEE6E-3E37-47F3-AF6E-1D7DCDF5D70B}"/>
              </a:ext>
            </a:extLst>
          </p:cNvPr>
          <p:cNvSpPr txBox="1"/>
          <p:nvPr/>
        </p:nvSpPr>
        <p:spPr>
          <a:xfrm>
            <a:off x="281674" y="3133386"/>
            <a:ext cx="1980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是比丘但行禮拜</a:t>
            </a:r>
          </a:p>
        </p:txBody>
      </p:sp>
      <p:sp>
        <p:nvSpPr>
          <p:cNvPr id="36" name="文字方塊 35">
            <a:extLst>
              <a:ext uri="{FF2B5EF4-FFF2-40B4-BE49-F238E27FC236}">
                <a16:creationId xmlns:a16="http://schemas.microsoft.com/office/drawing/2014/main" id="{58DEC266-A6DE-4F38-AFCB-AAA681418289}"/>
              </a:ext>
            </a:extLst>
          </p:cNvPr>
          <p:cNvSpPr txBox="1"/>
          <p:nvPr/>
        </p:nvSpPr>
        <p:spPr>
          <a:xfrm>
            <a:off x="7950524" y="3619202"/>
            <a:ext cx="223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不生瞋恚號常不輕</a:t>
            </a:r>
          </a:p>
        </p:txBody>
      </p:sp>
    </p:spTree>
    <p:extLst>
      <p:ext uri="{BB962C8B-B14F-4D97-AF65-F5344CB8AC3E}">
        <p14:creationId xmlns:p14="http://schemas.microsoft.com/office/powerpoint/2010/main" val="3835357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1354667" y="1964267"/>
            <a:ext cx="9805459" cy="2421464"/>
          </a:xfrm>
        </p:spPr>
        <p:txBody>
          <a:bodyPr>
            <a:normAutofit/>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如來神力品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12</a:t>
            </a:r>
            <a:r>
              <a:rPr lang="zh-TW" altLang="en-US" sz="3200" dirty="0"/>
              <a:t>月</a:t>
            </a:r>
            <a:r>
              <a:rPr lang="en-US" altLang="zh-TW" sz="3200" dirty="0"/>
              <a:t>12</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007598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39259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法華經如來神力品第二十一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7724210" y="399266"/>
            <a:ext cx="424731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爾時千世界微塵等菩薩摩訶薩從地湧出者皆於佛前一心合掌瞻仰尊顏而白佛言世尊我等於佛滅後世尊分身所在國土滅度之處當廣說此經所以者何我等亦自欲得是</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真淨大法</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受持讀誦解說書寫而供養之</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3765344" y="396368"/>
            <a:ext cx="387798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爾時世尊於文殊師利等無量百千萬億舊住娑婆世界菩薩摩訶薩及諸比丘比丘尼優婆塞優婆夷天龍夜叉乾闥婆阿修羅迦樓羅緊那羅摩睺羅伽人非人等</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一切眾前現大神力</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出廣長舌上至梵世</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3346480" y="3616305"/>
            <a:ext cx="578442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佛告菩薩大眾諸佛神力如是一切祕要之藏於此宣說</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294439" y="3616305"/>
            <a:ext cx="1707027"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是處即是道場</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4757204" y="3133386"/>
            <a:ext cx="3064158"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世尊於一切眾前現大神力</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7894080" y="3133386"/>
            <a:ext cx="4076747"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從地湧出菩薩亦自欲得是真淨大法</a:t>
            </a:r>
          </a:p>
        </p:txBody>
      </p:sp>
      <p:sp>
        <p:nvSpPr>
          <p:cNvPr id="23" name="文字方塊 22">
            <a:extLst>
              <a:ext uri="{FF2B5EF4-FFF2-40B4-BE49-F238E27FC236}">
                <a16:creationId xmlns:a16="http://schemas.microsoft.com/office/drawing/2014/main" id="{5F0CF019-8349-4A95-9EE2-C0BEBBEC29F4}"/>
              </a:ext>
            </a:extLst>
          </p:cNvPr>
          <p:cNvSpPr txBox="1"/>
          <p:nvPr/>
        </p:nvSpPr>
        <p:spPr>
          <a:xfrm>
            <a:off x="2633039" y="3133386"/>
            <a:ext cx="205144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如來現十種神力</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9191412" y="3616305"/>
            <a:ext cx="2775555"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諸天於虛空中高聲唱言</a:t>
            </a:r>
          </a:p>
        </p:txBody>
      </p:sp>
      <p:sp>
        <p:nvSpPr>
          <p:cNvPr id="26" name="文字方塊 25">
            <a:extLst>
              <a:ext uri="{FF2B5EF4-FFF2-40B4-BE49-F238E27FC236}">
                <a16:creationId xmlns:a16="http://schemas.microsoft.com/office/drawing/2014/main" id="{1C2BD6C3-84C9-4C2B-90D9-E4C6857FA8E1}"/>
              </a:ext>
            </a:extLst>
          </p:cNvPr>
          <p:cNvSpPr txBox="1"/>
          <p:nvPr/>
        </p:nvSpPr>
        <p:spPr>
          <a:xfrm>
            <a:off x="1283805" y="396368"/>
            <a:ext cx="2400657" cy="265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如來現十種神力</a:t>
            </a:r>
            <a:endParaRPr kumimoji="0" lang="en-US" altLang="zh-TW"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出廣長舌 毛孔放光一時謦欬 俱共彈指地六種動 普見大會空中唱聲 釋迦佛號諸物雲聚 十方通同</a:t>
            </a:r>
          </a:p>
        </p:txBody>
      </p:sp>
      <p:sp>
        <p:nvSpPr>
          <p:cNvPr id="29" name="文字方塊 28">
            <a:extLst>
              <a:ext uri="{FF2B5EF4-FFF2-40B4-BE49-F238E27FC236}">
                <a16:creationId xmlns:a16="http://schemas.microsoft.com/office/drawing/2014/main" id="{5BE60F52-0E9A-42FB-BB98-58B92F05DAF9}"/>
              </a:ext>
            </a:extLst>
          </p:cNvPr>
          <p:cNvSpPr txBox="1"/>
          <p:nvPr/>
        </p:nvSpPr>
        <p:spPr>
          <a:xfrm>
            <a:off x="2061973" y="3616305"/>
            <a:ext cx="122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受持修行</a:t>
            </a:r>
          </a:p>
        </p:txBody>
      </p:sp>
      <p:sp>
        <p:nvSpPr>
          <p:cNvPr id="18" name="文字方塊 17">
            <a:extLst>
              <a:ext uri="{FF2B5EF4-FFF2-40B4-BE49-F238E27FC236}">
                <a16:creationId xmlns:a16="http://schemas.microsoft.com/office/drawing/2014/main" id="{565798F3-B1FD-49B7-8D7F-551AC36CAE8E}"/>
              </a:ext>
            </a:extLst>
          </p:cNvPr>
          <p:cNvSpPr txBox="1"/>
          <p:nvPr/>
        </p:nvSpPr>
        <p:spPr>
          <a:xfrm>
            <a:off x="279593" y="396368"/>
            <a:ext cx="923330"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其中眾生以佛神力故皆見此娑婆世界</a:t>
            </a:r>
          </a:p>
        </p:txBody>
      </p:sp>
      <p:sp>
        <p:nvSpPr>
          <p:cNvPr id="19" name="文字方塊 18">
            <a:extLst>
              <a:ext uri="{FF2B5EF4-FFF2-40B4-BE49-F238E27FC236}">
                <a16:creationId xmlns:a16="http://schemas.microsoft.com/office/drawing/2014/main" id="{65E91D46-4384-4A9A-93DD-75EFBBA5241D}"/>
              </a:ext>
            </a:extLst>
          </p:cNvPr>
          <p:cNvSpPr txBox="1"/>
          <p:nvPr/>
        </p:nvSpPr>
        <p:spPr>
          <a:xfrm>
            <a:off x="3769397" y="4102121"/>
            <a:ext cx="498598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爾時佛告上行等菩薩大眾諸佛神力如是無量無邊不可思議若我以是神力於無量無邊百千萬億阿僧祇劫為囑累故說此經功德猶不能盡以要言之如來一切所有之法如來一切自在神力</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如來一切祕要之藏如來一切甚深之事皆於此經宣示顯說</a:t>
            </a:r>
          </a:p>
        </p:txBody>
      </p:sp>
      <p:sp>
        <p:nvSpPr>
          <p:cNvPr id="34" name="文字方塊 33">
            <a:extLst>
              <a:ext uri="{FF2B5EF4-FFF2-40B4-BE49-F238E27FC236}">
                <a16:creationId xmlns:a16="http://schemas.microsoft.com/office/drawing/2014/main" id="{35E77911-2992-43A5-9BA3-A1D81637510B}"/>
              </a:ext>
            </a:extLst>
          </p:cNvPr>
          <p:cNvSpPr txBox="1"/>
          <p:nvPr/>
        </p:nvSpPr>
        <p:spPr>
          <a:xfrm>
            <a:off x="2398461" y="4102121"/>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是故汝等於如來滅後應</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一心受持讀誦解說書寫如說修行</a:t>
            </a:r>
          </a:p>
        </p:txBody>
      </p:sp>
      <p:sp>
        <p:nvSpPr>
          <p:cNvPr id="35" name="文字方塊 34">
            <a:extLst>
              <a:ext uri="{FF2B5EF4-FFF2-40B4-BE49-F238E27FC236}">
                <a16:creationId xmlns:a16="http://schemas.microsoft.com/office/drawing/2014/main" id="{854FEE6E-3E37-47F3-AF6E-1D7DCDF5D70B}"/>
              </a:ext>
            </a:extLst>
          </p:cNvPr>
          <p:cNvSpPr txBox="1"/>
          <p:nvPr/>
        </p:nvSpPr>
        <p:spPr>
          <a:xfrm>
            <a:off x="281673" y="3133386"/>
            <a:ext cx="2278647"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以佛神力故皆見此</a:t>
            </a:r>
          </a:p>
        </p:txBody>
      </p:sp>
      <p:sp>
        <p:nvSpPr>
          <p:cNvPr id="37" name="文字方塊 36">
            <a:extLst>
              <a:ext uri="{FF2B5EF4-FFF2-40B4-BE49-F238E27FC236}">
                <a16:creationId xmlns:a16="http://schemas.microsoft.com/office/drawing/2014/main" id="{6C9125F3-88E6-46AF-A568-59DE61598112}"/>
              </a:ext>
            </a:extLst>
          </p:cNvPr>
          <p:cNvSpPr txBox="1"/>
          <p:nvPr/>
        </p:nvSpPr>
        <p:spPr>
          <a:xfrm>
            <a:off x="288862" y="4102121"/>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當知是處即是道場</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諸佛於此得阿耨多羅三藐三菩提諸佛於此轉于法輪諸佛於此而般涅槃</a:t>
            </a:r>
          </a:p>
        </p:txBody>
      </p:sp>
      <p:sp>
        <p:nvSpPr>
          <p:cNvPr id="38" name="文字方塊 37">
            <a:extLst>
              <a:ext uri="{FF2B5EF4-FFF2-40B4-BE49-F238E27FC236}">
                <a16:creationId xmlns:a16="http://schemas.microsoft.com/office/drawing/2014/main" id="{6B7289B0-1EB1-4DE2-B8F2-B90501C1F67F}"/>
              </a:ext>
            </a:extLst>
          </p:cNvPr>
          <p:cNvSpPr txBox="1"/>
          <p:nvPr/>
        </p:nvSpPr>
        <p:spPr>
          <a:xfrm>
            <a:off x="8833652" y="4102121"/>
            <a:ext cx="3139321"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諸天於虛空中高聲唱言過此無量無邊百千萬億阿僧祇世界有國名娑婆是中有佛名釋迦牟尼今為諸菩薩摩訶薩</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說大乘經名妙法蓮華教菩薩法佛所護念</a:t>
            </a:r>
          </a:p>
        </p:txBody>
      </p:sp>
    </p:spTree>
    <p:extLst>
      <p:ext uri="{BB962C8B-B14F-4D97-AF65-F5344CB8AC3E}">
        <p14:creationId xmlns:p14="http://schemas.microsoft.com/office/powerpoint/2010/main" val="935988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1C949B33-2D43-4A4A-897F-0CD95A17B76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矩形 2">
            <a:extLst>
              <a:ext uri="{FF2B5EF4-FFF2-40B4-BE49-F238E27FC236}">
                <a16:creationId xmlns:a16="http://schemas.microsoft.com/office/drawing/2014/main" id="{A233C306-3B68-4DB9-B1A3-D09BB38FE042}"/>
              </a:ext>
            </a:extLst>
          </p:cNvPr>
          <p:cNvSpPr/>
          <p:nvPr/>
        </p:nvSpPr>
        <p:spPr>
          <a:xfrm>
            <a:off x="453811" y="184671"/>
            <a:ext cx="11169227" cy="646330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十神力</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一、吐舌相</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。經曰：「現大神力，</a:t>
            </a: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出廣長舌</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，上至梵世。」長舌者，不妄語之報也，故表法華經跡門之開權顯實，本門之開跡顯遠，所說真實，不為虛妄，而出廣長舌也。</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二、通身毛孔放光照十方</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。經曰：「一切毛孔放於無量無數色光，皆悉遍照十方世界。」是表佛慧之究竟也，初於序品中，放白毫光，照東之一方，表七方便之人初見一理，今本門既竟，放一切光，照一切土，能終初因，究竟佛慧故也。</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三、謦咳</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。經曰：「然後還攝舌相，</a:t>
            </a: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一時謦咳</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。」謦咳為將語時之狀。又為通暢之相。表本跡二門之教通暢也。四十餘年秘隱真實，今得伸暢而無有遺滯，是我出世之大事通暢，故謦咳也。又以此法付諸菩薩，欲使導利後世之眾生，將語之，是故謦咳也。</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四、彈指</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。經曰：「</a:t>
            </a: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俱共彈指</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。」是表隨喜也。天竺國俗，歡喜時為彈指。今七方便人同隨喜入於圓道，得圓道而增智，隨喜損生，隨喜受持諸菩薩真淨之大法。隨喜後世得無上之寶也。</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五、地六種動</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。經曰：「是二音聲遍至十方諸佛世界，地皆六種震動。」是表於住行向地等妙之六位動無明也。</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六、普見大會</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。經曰：「其中眾生天龍。（中略）諸四眾恭敬圍繞釋迦牟尼佛，既見是已，皆大歡喜。」是表諸佛之道同也。</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七、空中唱聲</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。經曰：「即時諸天於虛空中，高聲唱言。（中略）名妙法蓮華經，教菩薩法諸佛所護念，汝等當深心隨喜。」是表於未來此教法之被流通也。即四一之中之教一也。</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八、南無釋迦牟尼</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。經曰：「彼諸眾生聞虛空中聲已，合掌向娑婆世界，作如是言：南無釋迦牟尼佛。」是一示佛弟子，表四一中之人一。一表未來有人一也。</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九、遙散諸物雲聚而來</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。經曰：「以種種華香，（中略）珍寶妙物，皆共遙散娑婆世界。所散諸物從十方來譬如雲集，變成寶帳。遍覆此間諸佛之上。」是表檀波羅蜜於未來有行一也。</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十、十方通同</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經曰：「於時十方世界通達無礙。如一佛土。」是表未來之理一也。見法華經如來神力品。問：何以知此十相表現意，復表將來之意？答曰：於下文「我以是神力，於無量無邊百千萬億阿僧祇劫為囑累故，說此經功德。」觀之，表現表將，其義明矣。見法華文句十之一。</a:t>
            </a:r>
          </a:p>
        </p:txBody>
      </p:sp>
    </p:spTree>
    <p:extLst>
      <p:ext uri="{BB962C8B-B14F-4D97-AF65-F5344CB8AC3E}">
        <p14:creationId xmlns:p14="http://schemas.microsoft.com/office/powerpoint/2010/main" val="1246956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1354667" y="1964267"/>
            <a:ext cx="9805459" cy="2421464"/>
          </a:xfrm>
        </p:spPr>
        <p:txBody>
          <a:bodyPr>
            <a:normAutofit/>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囑累品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12</a:t>
            </a:r>
            <a:r>
              <a:rPr lang="zh-TW" altLang="en-US" sz="3200" dirty="0"/>
              <a:t>月</a:t>
            </a:r>
            <a:r>
              <a:rPr lang="en-US" altLang="zh-TW" sz="3200" dirty="0"/>
              <a:t>19</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51159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39259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法華經囑累品第二十二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7350319" y="396368"/>
            <a:ext cx="4616648"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爾時釋迦牟尼佛從法座起現大神力以右手摩無量菩薩摩訶薩頂而作是言我於無量百千萬億阿僧祇劫修習是難得阿耨多羅三藐三菩提法今以付囑汝等汝等應當一心流布此法廣令增益如是三摩諸菩薩摩訶薩頂而作是言</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1938467" y="396368"/>
            <a:ext cx="5355312"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於無量百千萬億阿僧祇劫修習是難得阿耨多羅三藐三菩提法今以付囑汝等汝等當受持讀誦廣宣此法令一切眾生普得聞知所以者何如來有大慈悲無諸慳吝亦無所畏能與眾生佛之智慧如來智慧自然智慧如來是一切眾生之大施主汝等亦應隨學如來之法勿生慳吝</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5113306" y="3616305"/>
            <a:ext cx="4248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如世尊敕當具奉行唯然世尊願不有慮</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219934" y="3616305"/>
            <a:ext cx="478556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十方無量諸佛菩薩四眾等聞佛說皆大歡喜</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4308705" y="3133386"/>
            <a:ext cx="3547568"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佛付囑大菩薩當一心流布此法</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7961812" y="3133386"/>
            <a:ext cx="3996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佛手摩無量菩薩摩訶薩頂付囑大法</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9469118" y="3616305"/>
            <a:ext cx="248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精進受持傳法報佛恩</a:t>
            </a:r>
          </a:p>
        </p:txBody>
      </p:sp>
      <p:sp>
        <p:nvSpPr>
          <p:cNvPr id="18" name="文字方塊 17">
            <a:extLst>
              <a:ext uri="{FF2B5EF4-FFF2-40B4-BE49-F238E27FC236}">
                <a16:creationId xmlns:a16="http://schemas.microsoft.com/office/drawing/2014/main" id="{565798F3-B1FD-49B7-8D7F-551AC36CAE8E}"/>
              </a:ext>
            </a:extLst>
          </p:cNvPr>
          <p:cNvSpPr txBox="1"/>
          <p:nvPr/>
        </p:nvSpPr>
        <p:spPr>
          <a:xfrm>
            <a:off x="219934" y="396368"/>
            <a:ext cx="1661993"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於未來世若有善男子善女人信如來智慧者當為演說此法華經</a:t>
            </a:r>
          </a:p>
        </p:txBody>
      </p:sp>
      <p:sp>
        <p:nvSpPr>
          <p:cNvPr id="19" name="文字方塊 18">
            <a:extLst>
              <a:ext uri="{FF2B5EF4-FFF2-40B4-BE49-F238E27FC236}">
                <a16:creationId xmlns:a16="http://schemas.microsoft.com/office/drawing/2014/main" id="{65E91D46-4384-4A9A-93DD-75EFBBA5241D}"/>
              </a:ext>
            </a:extLst>
          </p:cNvPr>
          <p:cNvSpPr txBox="1"/>
          <p:nvPr/>
        </p:nvSpPr>
        <p:spPr>
          <a:xfrm>
            <a:off x="5261056" y="4102121"/>
            <a:ext cx="424731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時諸菩薩摩訶薩聞佛作是說已皆大歡喜遍滿其身益加恭敬曲躬低頭合掌向佛俱發聲言如世尊敕當具奉行唯然世尊願不有慮諸菩薩摩訶薩眾如是三反俱發聲言如世尊敕當具奉行唯然世尊願不有慮</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5" name="文字方塊 34">
            <a:extLst>
              <a:ext uri="{FF2B5EF4-FFF2-40B4-BE49-F238E27FC236}">
                <a16:creationId xmlns:a16="http://schemas.microsoft.com/office/drawing/2014/main" id="{854FEE6E-3E37-47F3-AF6E-1D7DCDF5D70B}"/>
              </a:ext>
            </a:extLst>
          </p:cNvPr>
          <p:cNvSpPr txBox="1"/>
          <p:nvPr/>
        </p:nvSpPr>
        <p:spPr>
          <a:xfrm>
            <a:off x="207165" y="3133386"/>
            <a:ext cx="3996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於來世信如來智慧者當為演說此經</a:t>
            </a:r>
          </a:p>
        </p:txBody>
      </p:sp>
      <p:sp>
        <p:nvSpPr>
          <p:cNvPr id="37" name="文字方塊 36">
            <a:extLst>
              <a:ext uri="{FF2B5EF4-FFF2-40B4-BE49-F238E27FC236}">
                <a16:creationId xmlns:a16="http://schemas.microsoft.com/office/drawing/2014/main" id="{6C9125F3-88E6-46AF-A568-59DE61598112}"/>
              </a:ext>
            </a:extLst>
          </p:cNvPr>
          <p:cNvSpPr txBox="1"/>
          <p:nvPr/>
        </p:nvSpPr>
        <p:spPr>
          <a:xfrm>
            <a:off x="211132" y="4102121"/>
            <a:ext cx="498598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釋迦牟尼佛令十方來諸分身佛各還本土而作是言諸佛各隨所安多寶佛塔還可如故說是語時十方無量分身諸佛坐寶樹下師子座上者及多寶佛并上行等無邊阿僧祇菩薩大眾舍利弗等聲聞四眾及一切世間天人阿修羅等聞佛所說皆大歡喜</a:t>
            </a:r>
          </a:p>
        </p:txBody>
      </p:sp>
      <p:sp>
        <p:nvSpPr>
          <p:cNvPr id="38" name="文字方塊 37">
            <a:extLst>
              <a:ext uri="{FF2B5EF4-FFF2-40B4-BE49-F238E27FC236}">
                <a16:creationId xmlns:a16="http://schemas.microsoft.com/office/drawing/2014/main" id="{6B7289B0-1EB1-4DE2-B8F2-B90501C1F67F}"/>
              </a:ext>
            </a:extLst>
          </p:cNvPr>
          <p:cNvSpPr txBox="1"/>
          <p:nvPr/>
        </p:nvSpPr>
        <p:spPr>
          <a:xfrm>
            <a:off x="9572316" y="4102121"/>
            <a:ext cx="240065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使得聞知為令其人得佛慧故若有眾生不信受者當於如來餘深法中示教利喜汝等若能如是則為已報諸佛之恩</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140230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548641" y="1964267"/>
            <a:ext cx="10611486"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藥王菩薩本事品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12</a:t>
            </a:r>
            <a:r>
              <a:rPr lang="zh-TW" altLang="en-US" sz="3200" dirty="0"/>
              <a:t>月</a:t>
            </a:r>
            <a:r>
              <a:rPr lang="en-US" altLang="zh-TW" sz="3200" dirty="0"/>
              <a:t>26</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75387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譬喻品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8</a:t>
            </a:r>
            <a:r>
              <a:rPr lang="zh-TW" altLang="en-US" sz="3200" dirty="0"/>
              <a:t>月</a:t>
            </a:r>
            <a:r>
              <a:rPr lang="en-US" altLang="zh-TW" sz="3200" dirty="0"/>
              <a:t>8</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091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48693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法華經藥王菩薩本事品第二十三    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a:t>
            </a: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10660759" y="396368"/>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爾時宿王華菩薩白佛言世尊藥王菩薩云何遊於娑婆世界</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6684185" y="403141"/>
            <a:ext cx="387798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爾時彼佛為一切眾生喜見菩薩及眾菩薩諸聲聞眾說法華經是一切眾生喜見菩薩樂習苦行於日月淨明德佛法中精進經行一心求佛滿萬二千歲已得現一切色身三昧得此三昧已心大歡喜</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4356870" y="3616305"/>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日月淨明德佛囑累大法及舍利</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291714" y="3616305"/>
            <a:ext cx="3996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燃百福莊嚴臂供養令聲聞眾發大心</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3349111" y="3133386"/>
            <a:ext cx="52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一切眾生喜見菩薩於日月淨明德佛法精進經行</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8710506" y="3133386"/>
            <a:ext cx="3240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宿王華菩薩問藥王菩薩來歷</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7918026" y="3616305"/>
            <a:ext cx="403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命終復生日月淨明德佛國繼續供養</a:t>
            </a:r>
          </a:p>
        </p:txBody>
      </p:sp>
      <p:sp>
        <p:nvSpPr>
          <p:cNvPr id="18" name="文字方塊 17">
            <a:extLst>
              <a:ext uri="{FF2B5EF4-FFF2-40B4-BE49-F238E27FC236}">
                <a16:creationId xmlns:a16="http://schemas.microsoft.com/office/drawing/2014/main" id="{565798F3-B1FD-49B7-8D7F-551AC36CAE8E}"/>
              </a:ext>
            </a:extLst>
          </p:cNvPr>
          <p:cNvSpPr txBox="1"/>
          <p:nvPr/>
        </p:nvSpPr>
        <p:spPr>
          <a:xfrm>
            <a:off x="4184938" y="403141"/>
            <a:ext cx="240065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即作念言我今當供養日月淨明德佛及法華經即時入是三昧從三昧起而自念言我雖以神力供養於佛不如</a:t>
            </a:r>
          </a:p>
        </p:txBody>
      </p:sp>
      <p:sp>
        <p:nvSpPr>
          <p:cNvPr id="35" name="文字方塊 34">
            <a:extLst>
              <a:ext uri="{FF2B5EF4-FFF2-40B4-BE49-F238E27FC236}">
                <a16:creationId xmlns:a16="http://schemas.microsoft.com/office/drawing/2014/main" id="{854FEE6E-3E37-47F3-AF6E-1D7DCDF5D70B}"/>
              </a:ext>
            </a:extLst>
          </p:cNvPr>
          <p:cNvSpPr txBox="1"/>
          <p:nvPr/>
        </p:nvSpPr>
        <p:spPr>
          <a:xfrm>
            <a:off x="291715" y="3133386"/>
            <a:ext cx="2988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發願燃身供佛是第一之施</a:t>
            </a:r>
          </a:p>
        </p:txBody>
      </p:sp>
      <p:sp>
        <p:nvSpPr>
          <p:cNvPr id="37" name="文字方塊 36">
            <a:extLst>
              <a:ext uri="{FF2B5EF4-FFF2-40B4-BE49-F238E27FC236}">
                <a16:creationId xmlns:a16="http://schemas.microsoft.com/office/drawing/2014/main" id="{6C9125F3-88E6-46AF-A568-59DE61598112}"/>
              </a:ext>
            </a:extLst>
          </p:cNvPr>
          <p:cNvSpPr txBox="1"/>
          <p:nvPr/>
        </p:nvSpPr>
        <p:spPr>
          <a:xfrm>
            <a:off x="7800667" y="4095348"/>
            <a:ext cx="2769989"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今故現在我先供養佛已得解一切眾生語言陀羅尼復聞是法華經八百千萬億那由他甄迦羅頻婆羅阿閦婆等偈大王我今當還供養此佛</a:t>
            </a:r>
          </a:p>
        </p:txBody>
      </p:sp>
      <p:sp>
        <p:nvSpPr>
          <p:cNvPr id="38" name="文字方塊 37">
            <a:extLst>
              <a:ext uri="{FF2B5EF4-FFF2-40B4-BE49-F238E27FC236}">
                <a16:creationId xmlns:a16="http://schemas.microsoft.com/office/drawing/2014/main" id="{6B7289B0-1EB1-4DE2-B8F2-B90501C1F67F}"/>
              </a:ext>
            </a:extLst>
          </p:cNvPr>
          <p:cNvSpPr txBox="1"/>
          <p:nvPr/>
        </p:nvSpPr>
        <p:spPr>
          <a:xfrm>
            <a:off x="1685691" y="405481"/>
            <a:ext cx="240065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以神通力願而自然身光明遍照八十億恒河沙世界其中諸佛同時讚言善哉善哉善男子</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是真精進是名真法供養如來</a:t>
            </a:r>
          </a:p>
        </p:txBody>
      </p:sp>
      <p:sp>
        <p:nvSpPr>
          <p:cNvPr id="23" name="文字方塊 22">
            <a:extLst>
              <a:ext uri="{FF2B5EF4-FFF2-40B4-BE49-F238E27FC236}">
                <a16:creationId xmlns:a16="http://schemas.microsoft.com/office/drawing/2014/main" id="{7E43E1EE-226F-40D0-91D0-D0EA28F984E5}"/>
              </a:ext>
            </a:extLst>
          </p:cNvPr>
          <p:cNvSpPr txBox="1"/>
          <p:nvPr/>
        </p:nvSpPr>
        <p:spPr>
          <a:xfrm>
            <a:off x="294439" y="396368"/>
            <a:ext cx="1292662"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是名第一之施於諸施中最尊最上以法供養諸如來故</a:t>
            </a:r>
          </a:p>
        </p:txBody>
      </p:sp>
      <p:sp>
        <p:nvSpPr>
          <p:cNvPr id="25" name="文字方塊 24">
            <a:extLst>
              <a:ext uri="{FF2B5EF4-FFF2-40B4-BE49-F238E27FC236}">
                <a16:creationId xmlns:a16="http://schemas.microsoft.com/office/drawing/2014/main" id="{0FCD9CB1-B740-44C7-8857-5F967189D35B}"/>
              </a:ext>
            </a:extLst>
          </p:cNvPr>
          <p:cNvSpPr txBox="1"/>
          <p:nvPr/>
        </p:nvSpPr>
        <p:spPr>
          <a:xfrm>
            <a:off x="10631813" y="4095348"/>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作如是法供養已命終之後復生日月淨明德佛國中</a:t>
            </a:r>
          </a:p>
        </p:txBody>
      </p:sp>
      <p:sp>
        <p:nvSpPr>
          <p:cNvPr id="28" name="文字方塊 27">
            <a:extLst>
              <a:ext uri="{FF2B5EF4-FFF2-40B4-BE49-F238E27FC236}">
                <a16:creationId xmlns:a16="http://schemas.microsoft.com/office/drawing/2014/main" id="{893E85D9-1941-4BB0-892E-DF9B14CB6F73}"/>
              </a:ext>
            </a:extLst>
          </p:cNvPr>
          <p:cNvSpPr txBox="1"/>
          <p:nvPr/>
        </p:nvSpPr>
        <p:spPr>
          <a:xfrm>
            <a:off x="4230857" y="4095348"/>
            <a:ext cx="3508653" cy="265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爾時日月淨明德佛告一切眾生喜見菩薩善男子我以佛法囑累於汝及諸菩薩大弟子并阿耨多羅三藐三菩提法我滅度後所有舍利亦付囑汝當令流布廣設供養應起若干千塔</a:t>
            </a:r>
          </a:p>
        </p:txBody>
      </p:sp>
      <p:sp>
        <p:nvSpPr>
          <p:cNvPr id="29" name="文字方塊 28">
            <a:extLst>
              <a:ext uri="{FF2B5EF4-FFF2-40B4-BE49-F238E27FC236}">
                <a16:creationId xmlns:a16="http://schemas.microsoft.com/office/drawing/2014/main" id="{AD5180BF-9B10-46FE-82C1-572519510ABC}"/>
              </a:ext>
            </a:extLst>
          </p:cNvPr>
          <p:cNvSpPr txBox="1"/>
          <p:nvPr/>
        </p:nvSpPr>
        <p:spPr>
          <a:xfrm>
            <a:off x="291715" y="4095348"/>
            <a:ext cx="387798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我雖作是供養心猶未足我今當更供養舍利即於八萬四千塔前然百福莊嚴臂七萬二千歲而以供養令無數求聲聞眾無量阿僧祇人發阿耨多羅三藐三菩提心皆使得住現一切色身三昧</a:t>
            </a:r>
          </a:p>
        </p:txBody>
      </p:sp>
    </p:spTree>
    <p:extLst>
      <p:ext uri="{BB962C8B-B14F-4D97-AF65-F5344CB8AC3E}">
        <p14:creationId xmlns:p14="http://schemas.microsoft.com/office/powerpoint/2010/main" val="955780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48693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法華經藥王菩薩本事品第二十三    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-2</a:t>
            </a: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4" name="文字方塊 3">
            <a:extLst>
              <a:ext uri="{FF2B5EF4-FFF2-40B4-BE49-F238E27FC236}">
                <a16:creationId xmlns:a16="http://schemas.microsoft.com/office/drawing/2014/main" id="{6EEDA3A3-A7E6-4BEF-B35A-B7D898C590C7}"/>
              </a:ext>
            </a:extLst>
          </p:cNvPr>
          <p:cNvSpPr txBox="1"/>
          <p:nvPr/>
        </p:nvSpPr>
        <p:spPr>
          <a:xfrm>
            <a:off x="3824747" y="3616305"/>
            <a:ext cx="302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此經為閻浮提人病之良藥</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267345" y="3616305"/>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見有受持是經典人應生恭敬心</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2324170" y="3139995"/>
            <a:ext cx="248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受持法華經其福最多</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8465811" y="3133386"/>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兩臂還復乃菩薩福德智慧淳厚</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6914149" y="3616305"/>
            <a:ext cx="5040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聞藥王菩薩本事品得殊勝功德女身後不復受</a:t>
            </a:r>
          </a:p>
        </p:txBody>
      </p:sp>
      <p:sp>
        <p:nvSpPr>
          <p:cNvPr id="35" name="文字方塊 34">
            <a:extLst>
              <a:ext uri="{FF2B5EF4-FFF2-40B4-BE49-F238E27FC236}">
                <a16:creationId xmlns:a16="http://schemas.microsoft.com/office/drawing/2014/main" id="{854FEE6E-3E37-47F3-AF6E-1D7DCDF5D70B}"/>
              </a:ext>
            </a:extLst>
          </p:cNvPr>
          <p:cNvSpPr txBox="1"/>
          <p:nvPr/>
        </p:nvSpPr>
        <p:spPr>
          <a:xfrm>
            <a:off x="261349" y="3133386"/>
            <a:ext cx="1980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此經是諸經中王</a:t>
            </a:r>
          </a:p>
        </p:txBody>
      </p:sp>
      <p:sp>
        <p:nvSpPr>
          <p:cNvPr id="37" name="文字方塊 36">
            <a:extLst>
              <a:ext uri="{FF2B5EF4-FFF2-40B4-BE49-F238E27FC236}">
                <a16:creationId xmlns:a16="http://schemas.microsoft.com/office/drawing/2014/main" id="{6C9125F3-88E6-46AF-A568-59DE61598112}"/>
              </a:ext>
            </a:extLst>
          </p:cNvPr>
          <p:cNvSpPr txBox="1"/>
          <p:nvPr/>
        </p:nvSpPr>
        <p:spPr>
          <a:xfrm>
            <a:off x="274342" y="398799"/>
            <a:ext cx="424731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此經亦復如是諸經中王宿王華此經能救一切眾生者此經能令一切眾生離諸苦惱此經能大饒益一切眾生充滿其願如清涼池能滿一切諸渴乏者此法華經亦復如是能令眾生離一切苦一切病痛能解一切生死之縛</a:t>
            </a:r>
          </a:p>
        </p:txBody>
      </p:sp>
      <p:sp>
        <p:nvSpPr>
          <p:cNvPr id="17" name="文字方塊 16">
            <a:extLst>
              <a:ext uri="{FF2B5EF4-FFF2-40B4-BE49-F238E27FC236}">
                <a16:creationId xmlns:a16="http://schemas.microsoft.com/office/drawing/2014/main" id="{402B6A00-A757-4143-ADE4-3152F4E5BBC4}"/>
              </a:ext>
            </a:extLst>
          </p:cNvPr>
          <p:cNvSpPr txBox="1"/>
          <p:nvPr/>
        </p:nvSpPr>
        <p:spPr>
          <a:xfrm>
            <a:off x="8807577" y="398799"/>
            <a:ext cx="3139321"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于時一切眾生喜見菩薩於大眾中立此誓言我捨兩臂必當得佛金色之身若實不虛令我兩臂還復如故作是誓已自然還復</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由斯菩薩福德智慧淳厚所致</a:t>
            </a:r>
            <a:endParaRPr kumimoji="0" lang="en-US" altLang="zh-TW"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5" name="文字方塊 24">
            <a:extLst>
              <a:ext uri="{FF2B5EF4-FFF2-40B4-BE49-F238E27FC236}">
                <a16:creationId xmlns:a16="http://schemas.microsoft.com/office/drawing/2014/main" id="{0FCD9CB1-B740-44C7-8857-5F967189D35B}"/>
              </a:ext>
            </a:extLst>
          </p:cNvPr>
          <p:cNvSpPr txBox="1"/>
          <p:nvPr/>
        </p:nvSpPr>
        <p:spPr>
          <a:xfrm>
            <a:off x="4596081" y="406153"/>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若復有人以七寶滿三千大千世界供養於佛及大菩薩辟支佛阿羅漢是人所得功德不如受持此法華經乃至一四句偈其福最多</a:t>
            </a:r>
          </a:p>
        </p:txBody>
      </p:sp>
      <p:sp>
        <p:nvSpPr>
          <p:cNvPr id="28" name="文字方塊 27">
            <a:extLst>
              <a:ext uri="{FF2B5EF4-FFF2-40B4-BE49-F238E27FC236}">
                <a16:creationId xmlns:a16="http://schemas.microsoft.com/office/drawing/2014/main" id="{7286251D-C7D1-4AB3-BCFD-FBC492087EA6}"/>
              </a:ext>
            </a:extLst>
          </p:cNvPr>
          <p:cNvSpPr txBox="1"/>
          <p:nvPr/>
        </p:nvSpPr>
        <p:spPr>
          <a:xfrm>
            <a:off x="7058605" y="4108105"/>
            <a:ext cx="2769989"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若有人聞是藥王菩薩本事品能隨喜讚善者是人現世口中常出青蓮華香身毛孔中常出牛頭栴檀之香所得功德如上所說</a:t>
            </a:r>
          </a:p>
        </p:txBody>
      </p:sp>
      <p:sp>
        <p:nvSpPr>
          <p:cNvPr id="31" name="文字方塊 30">
            <a:extLst>
              <a:ext uri="{FF2B5EF4-FFF2-40B4-BE49-F238E27FC236}">
                <a16:creationId xmlns:a16="http://schemas.microsoft.com/office/drawing/2014/main" id="{A0023824-C766-404E-891D-EA03F9BF1476}"/>
              </a:ext>
            </a:extLst>
          </p:cNvPr>
          <p:cNvSpPr txBox="1"/>
          <p:nvPr/>
        </p:nvSpPr>
        <p:spPr>
          <a:xfrm>
            <a:off x="9901677" y="4108105"/>
            <a:ext cx="203132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若有女人聞是藥王菩薩本事品能受持者盡是女身後不復受即往阿彌陀佛住處生蓮華中寶座上</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2" name="文字方塊 31">
            <a:extLst>
              <a:ext uri="{FF2B5EF4-FFF2-40B4-BE49-F238E27FC236}">
                <a16:creationId xmlns:a16="http://schemas.microsoft.com/office/drawing/2014/main" id="{606AA1D7-C4F7-4C22-8343-3F4B69B60F08}"/>
              </a:ext>
            </a:extLst>
          </p:cNvPr>
          <p:cNvSpPr txBox="1"/>
          <p:nvPr/>
        </p:nvSpPr>
        <p:spPr>
          <a:xfrm>
            <a:off x="5323528" y="4108105"/>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此經則為閻浮提人病之良藥若人有病得聞是經病即消滅不老不死</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4" name="文字方塊 33">
            <a:extLst>
              <a:ext uri="{FF2B5EF4-FFF2-40B4-BE49-F238E27FC236}">
                <a16:creationId xmlns:a16="http://schemas.microsoft.com/office/drawing/2014/main" id="{89FE1C5F-84F9-4E1A-BC03-1D2F8BDB4B38}"/>
              </a:ext>
            </a:extLst>
          </p:cNvPr>
          <p:cNvSpPr txBox="1"/>
          <p:nvPr/>
        </p:nvSpPr>
        <p:spPr>
          <a:xfrm>
            <a:off x="264464" y="4108105"/>
            <a:ext cx="498598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汝若見有受持是經者此人不久必當取草坐於道場破諸魔軍當吹法螺擊大法鼓度脫一切眾生老病死海</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是故求佛道者見有受持是經典人應當如是生恭敬心說是藥王菩薩本事品時八萬四千菩薩得解一切眾生語言陀羅尼</a:t>
            </a:r>
          </a:p>
        </p:txBody>
      </p:sp>
      <p:sp>
        <p:nvSpPr>
          <p:cNvPr id="36" name="文字方塊 35">
            <a:extLst>
              <a:ext uri="{FF2B5EF4-FFF2-40B4-BE49-F238E27FC236}">
                <a16:creationId xmlns:a16="http://schemas.microsoft.com/office/drawing/2014/main" id="{1A468897-E213-486A-B9C3-C84FB7D227C6}"/>
              </a:ext>
            </a:extLst>
          </p:cNvPr>
          <p:cNvSpPr txBox="1"/>
          <p:nvPr/>
        </p:nvSpPr>
        <p:spPr>
          <a:xfrm>
            <a:off x="7440492" y="398799"/>
            <a:ext cx="1292662"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一切眾生喜見菩薩豈異人乎今藥王菩薩是也</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9" name="文字方塊 38">
            <a:extLst>
              <a:ext uri="{FF2B5EF4-FFF2-40B4-BE49-F238E27FC236}">
                <a16:creationId xmlns:a16="http://schemas.microsoft.com/office/drawing/2014/main" id="{E520C357-0D69-4BDF-8B9D-7B0DC834A934}"/>
              </a:ext>
            </a:extLst>
          </p:cNvPr>
          <p:cNvSpPr txBox="1"/>
          <p:nvPr/>
        </p:nvSpPr>
        <p:spPr>
          <a:xfrm>
            <a:off x="4890991" y="3135273"/>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一切眾生喜見菩薩是藥王菩薩</a:t>
            </a:r>
          </a:p>
        </p:txBody>
      </p:sp>
    </p:spTree>
    <p:extLst>
      <p:ext uri="{BB962C8B-B14F-4D97-AF65-F5344CB8AC3E}">
        <p14:creationId xmlns:p14="http://schemas.microsoft.com/office/powerpoint/2010/main" val="635508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548641" y="1964267"/>
            <a:ext cx="10611486" cy="2421464"/>
          </a:xfrm>
        </p:spPr>
        <p:txBody>
          <a:bodyPr>
            <a:normAutofit/>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妙音菩薩品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2019</a:t>
            </a:r>
            <a:r>
              <a:rPr lang="zh-TW" altLang="en-US" sz="3200" dirty="0"/>
              <a:t>年</a:t>
            </a:r>
            <a:r>
              <a:rPr lang="en-US" altLang="zh-TW" sz="3200" dirty="0"/>
              <a:t>01</a:t>
            </a:r>
            <a:r>
              <a:rPr lang="zh-TW" altLang="en-US" sz="3200" dirty="0"/>
              <a:t>月</a:t>
            </a:r>
            <a:r>
              <a:rPr lang="en-US" altLang="zh-TW" sz="3200" dirty="0"/>
              <a:t>02</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441820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48693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法華經妙音菩薩品第二十四    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a:t>
            </a: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8075436" y="396698"/>
            <a:ext cx="387798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爾時釋迦牟尼佛放大人相肉髻光明及放眉間白毫相光遍照東方百八萬億那由他恆河沙等諸佛世界過是數已有世界名淨光莊嚴其國有佛號淨華宿王智如來為無量菩薩大眾恭敬圍繞而說法</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3547931" y="3609936"/>
            <a:ext cx="2736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妙音以三昧力化寶蓮華</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226048" y="3616305"/>
            <a:ext cx="3240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文殊問佛妙音為何有此三昧</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5084805" y="3133386"/>
            <a:ext cx="276406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妙音菩薩成就甚深智慧</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7918025" y="3133386"/>
            <a:ext cx="4032481"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釋迦牟尼佛放光照東方淨光莊嚴國</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9687697" y="3616305"/>
            <a:ext cx="226233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往詣娑婆供養釋佛</a:t>
            </a:r>
          </a:p>
        </p:txBody>
      </p:sp>
      <p:sp>
        <p:nvSpPr>
          <p:cNvPr id="18" name="文字方塊 17">
            <a:extLst>
              <a:ext uri="{FF2B5EF4-FFF2-40B4-BE49-F238E27FC236}">
                <a16:creationId xmlns:a16="http://schemas.microsoft.com/office/drawing/2014/main" id="{565798F3-B1FD-49B7-8D7F-551AC36CAE8E}"/>
              </a:ext>
            </a:extLst>
          </p:cNvPr>
          <p:cNvSpPr txBox="1"/>
          <p:nvPr/>
        </p:nvSpPr>
        <p:spPr>
          <a:xfrm>
            <a:off x="4889405" y="396698"/>
            <a:ext cx="3139321"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釋迦牟尼佛白毫光明遍照其國爾時一切淨光莊嚴國中有一菩薩名曰妙音久已植眾德本供養親近無量百千萬億諸佛而悉成就甚深智慧</a:t>
            </a:r>
          </a:p>
        </p:txBody>
      </p:sp>
      <p:sp>
        <p:nvSpPr>
          <p:cNvPr id="35" name="文字方塊 34">
            <a:extLst>
              <a:ext uri="{FF2B5EF4-FFF2-40B4-BE49-F238E27FC236}">
                <a16:creationId xmlns:a16="http://schemas.microsoft.com/office/drawing/2014/main" id="{854FEE6E-3E37-47F3-AF6E-1D7DCDF5D70B}"/>
              </a:ext>
            </a:extLst>
          </p:cNvPr>
          <p:cNvSpPr txBox="1"/>
          <p:nvPr/>
        </p:nvSpPr>
        <p:spPr>
          <a:xfrm>
            <a:off x="226048" y="3124641"/>
            <a:ext cx="4788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得妙幢相三昧法華三昧百千萬億諸大三昧</a:t>
            </a:r>
          </a:p>
        </p:txBody>
      </p:sp>
      <p:sp>
        <p:nvSpPr>
          <p:cNvPr id="38" name="文字方塊 37">
            <a:extLst>
              <a:ext uri="{FF2B5EF4-FFF2-40B4-BE49-F238E27FC236}">
                <a16:creationId xmlns:a16="http://schemas.microsoft.com/office/drawing/2014/main" id="{6B7289B0-1EB1-4DE2-B8F2-B90501C1F67F}"/>
              </a:ext>
            </a:extLst>
          </p:cNvPr>
          <p:cNvSpPr txBox="1"/>
          <p:nvPr/>
        </p:nvSpPr>
        <p:spPr>
          <a:xfrm>
            <a:off x="226048" y="396698"/>
            <a:ext cx="4616648"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得妙幢相三昧法華三昧淨德三昧宿王戲三昧無緣三昧智印三昧解一切眾生語言三昧集一切功德三昧清淨三昧神通遊戲三昧慧炬三昧莊嚴王三昧淨光明三昧淨藏三昧不共三昧日旋三昧得如是等百千萬億恒河沙等諸大三昧</a:t>
            </a:r>
          </a:p>
        </p:txBody>
      </p:sp>
      <p:sp>
        <p:nvSpPr>
          <p:cNvPr id="23" name="文字方塊 22">
            <a:extLst>
              <a:ext uri="{FF2B5EF4-FFF2-40B4-BE49-F238E27FC236}">
                <a16:creationId xmlns:a16="http://schemas.microsoft.com/office/drawing/2014/main" id="{7E43E1EE-226F-40D0-91D0-D0EA28F984E5}"/>
              </a:ext>
            </a:extLst>
          </p:cNvPr>
          <p:cNvSpPr txBox="1"/>
          <p:nvPr/>
        </p:nvSpPr>
        <p:spPr>
          <a:xfrm>
            <a:off x="10288033" y="4075607"/>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即白淨華宿王智佛言世尊我當往詣娑婆世界禮拜親近供養釋迦牟尼佛</a:t>
            </a:r>
          </a:p>
        </p:txBody>
      </p:sp>
      <p:sp>
        <p:nvSpPr>
          <p:cNvPr id="25" name="文字方塊 24">
            <a:extLst>
              <a:ext uri="{FF2B5EF4-FFF2-40B4-BE49-F238E27FC236}">
                <a16:creationId xmlns:a16="http://schemas.microsoft.com/office/drawing/2014/main" id="{0FCD9CB1-B740-44C7-8857-5F967189D35B}"/>
              </a:ext>
            </a:extLst>
          </p:cNvPr>
          <p:cNvSpPr txBox="1"/>
          <p:nvPr/>
        </p:nvSpPr>
        <p:spPr>
          <a:xfrm>
            <a:off x="3659910" y="4075607"/>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佛告文殊菩薩是妙音菩薩摩訶薩欲從淨華宿王智佛國與八萬四千菩薩圍繞而來至此娑婆世界供養親近禮拜於我亦欲供養聽法華經</a:t>
            </a:r>
          </a:p>
        </p:txBody>
      </p:sp>
      <p:sp>
        <p:nvSpPr>
          <p:cNvPr id="28" name="文字方塊 27">
            <a:extLst>
              <a:ext uri="{FF2B5EF4-FFF2-40B4-BE49-F238E27FC236}">
                <a16:creationId xmlns:a16="http://schemas.microsoft.com/office/drawing/2014/main" id="{893E85D9-1941-4BB0-892E-DF9B14CB6F73}"/>
              </a:ext>
            </a:extLst>
          </p:cNvPr>
          <p:cNvSpPr txBox="1"/>
          <p:nvPr/>
        </p:nvSpPr>
        <p:spPr>
          <a:xfrm>
            <a:off x="1942979" y="4075607"/>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文殊師利白佛言世尊是菩薩種何善本修何功德而能有是大神通力行何三昧</a:t>
            </a:r>
          </a:p>
        </p:txBody>
      </p:sp>
      <p:sp>
        <p:nvSpPr>
          <p:cNvPr id="19" name="文字方塊 18">
            <a:extLst>
              <a:ext uri="{FF2B5EF4-FFF2-40B4-BE49-F238E27FC236}">
                <a16:creationId xmlns:a16="http://schemas.microsoft.com/office/drawing/2014/main" id="{9ABDD4F7-030F-4FB2-9D5D-9D6E445F80EE}"/>
              </a:ext>
            </a:extLst>
          </p:cNvPr>
          <p:cNvSpPr txBox="1"/>
          <p:nvPr/>
        </p:nvSpPr>
        <p:spPr>
          <a:xfrm>
            <a:off x="8571100" y="4075607"/>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爾時淨華宿王智佛告妙音菩薩是故汝往莫輕彼國若佛菩薩及國土生下劣想</a:t>
            </a:r>
          </a:p>
        </p:txBody>
      </p:sp>
      <p:sp>
        <p:nvSpPr>
          <p:cNvPr id="26" name="文字方塊 25">
            <a:extLst>
              <a:ext uri="{FF2B5EF4-FFF2-40B4-BE49-F238E27FC236}">
                <a16:creationId xmlns:a16="http://schemas.microsoft.com/office/drawing/2014/main" id="{E3F3E06F-80F0-49D3-BB16-1DBF4B11D733}"/>
              </a:ext>
            </a:extLst>
          </p:cNvPr>
          <p:cNvSpPr txBox="1"/>
          <p:nvPr/>
        </p:nvSpPr>
        <p:spPr>
          <a:xfrm>
            <a:off x="6484837" y="4075607"/>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妙音菩薩不起于座身不動搖而入三昧以三昧力於耆闍崛山去法座不遠化作八萬四千眾寶蓮華</a:t>
            </a:r>
          </a:p>
        </p:txBody>
      </p:sp>
      <p:sp>
        <p:nvSpPr>
          <p:cNvPr id="27" name="文字方塊 26">
            <a:extLst>
              <a:ext uri="{FF2B5EF4-FFF2-40B4-BE49-F238E27FC236}">
                <a16:creationId xmlns:a16="http://schemas.microsoft.com/office/drawing/2014/main" id="{3B7D2B08-040C-4ACE-886E-7DF1757CF06F}"/>
              </a:ext>
            </a:extLst>
          </p:cNvPr>
          <p:cNvSpPr txBox="1"/>
          <p:nvPr/>
        </p:nvSpPr>
        <p:spPr>
          <a:xfrm>
            <a:off x="226048" y="4075607"/>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爾時釋迦牟尼佛告文殊師利此久滅度多寶如來當為汝等而現其相</a:t>
            </a:r>
          </a:p>
        </p:txBody>
      </p:sp>
      <p:sp>
        <p:nvSpPr>
          <p:cNvPr id="29" name="文字方塊 28">
            <a:extLst>
              <a:ext uri="{FF2B5EF4-FFF2-40B4-BE49-F238E27FC236}">
                <a16:creationId xmlns:a16="http://schemas.microsoft.com/office/drawing/2014/main" id="{2213F5AA-220A-4D9D-8A14-A88B59C0840E}"/>
              </a:ext>
            </a:extLst>
          </p:cNvPr>
          <p:cNvSpPr txBox="1"/>
          <p:nvPr/>
        </p:nvSpPr>
        <p:spPr>
          <a:xfrm>
            <a:off x="6365814" y="3616305"/>
            <a:ext cx="3240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莫輕彼國若佛菩薩生下劣想</a:t>
            </a:r>
          </a:p>
        </p:txBody>
      </p:sp>
    </p:spTree>
    <p:extLst>
      <p:ext uri="{BB962C8B-B14F-4D97-AF65-F5344CB8AC3E}">
        <p14:creationId xmlns:p14="http://schemas.microsoft.com/office/powerpoint/2010/main" val="1617017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48693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法華經妙音菩薩品第二十四    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-2</a:t>
            </a: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6967441" y="392875"/>
            <a:ext cx="4985980"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而白佛言世尊淨華宿王智佛問訊世尊少病少惱起居輕利安樂行不四大調和不世事可忍不眾生易度不無多貪欲瞋恚愚癡嫉妒慳慢不無不孝父母不敬沙門邪見不善心不攝五情不世尊眾生能降伏諸魔怨不久滅度多寶如來在七寶塔中來聽法不</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302634" y="3133386"/>
            <a:ext cx="5774832"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雲雷音王時代妙音菩薩伎樂七寶缽供養佛得是功德</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6175674" y="3133386"/>
            <a:ext cx="5774832"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妙音代淨華宿王智佛問訊世尊關心起居傳法順利否</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6649708" y="3616305"/>
            <a:ext cx="52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是菩薩現種種身種種形處處為諸眾生說是經典</a:t>
            </a:r>
          </a:p>
        </p:txBody>
      </p:sp>
      <p:sp>
        <p:nvSpPr>
          <p:cNvPr id="23" name="文字方塊 22">
            <a:extLst>
              <a:ext uri="{FF2B5EF4-FFF2-40B4-BE49-F238E27FC236}">
                <a16:creationId xmlns:a16="http://schemas.microsoft.com/office/drawing/2014/main" id="{7E43E1EE-226F-40D0-91D0-D0EA28F984E5}"/>
              </a:ext>
            </a:extLst>
          </p:cNvPr>
          <p:cNvSpPr txBox="1"/>
          <p:nvPr/>
        </p:nvSpPr>
        <p:spPr>
          <a:xfrm>
            <a:off x="5238281" y="392875"/>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爾時華德菩薩白佛言世尊是妙音菩薩種何善根修何功德有是神力</a:t>
            </a:r>
          </a:p>
        </p:txBody>
      </p:sp>
      <p:sp>
        <p:nvSpPr>
          <p:cNvPr id="25" name="文字方塊 24">
            <a:extLst>
              <a:ext uri="{FF2B5EF4-FFF2-40B4-BE49-F238E27FC236}">
                <a16:creationId xmlns:a16="http://schemas.microsoft.com/office/drawing/2014/main" id="{0FCD9CB1-B740-44C7-8857-5F967189D35B}"/>
              </a:ext>
            </a:extLst>
          </p:cNvPr>
          <p:cNvSpPr txBox="1"/>
          <p:nvPr/>
        </p:nvSpPr>
        <p:spPr>
          <a:xfrm>
            <a:off x="9542352" y="4099436"/>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華德汝但見妙音菩薩其身在此而是菩薩現種種身處處為諸眾生說是經典或現梵王身或現帝釋身或現自在天身等</a:t>
            </a:r>
          </a:p>
        </p:txBody>
      </p:sp>
      <p:sp>
        <p:nvSpPr>
          <p:cNvPr id="28" name="文字方塊 27">
            <a:extLst>
              <a:ext uri="{FF2B5EF4-FFF2-40B4-BE49-F238E27FC236}">
                <a16:creationId xmlns:a16="http://schemas.microsoft.com/office/drawing/2014/main" id="{893E85D9-1941-4BB0-892E-DF9B14CB6F73}"/>
              </a:ext>
            </a:extLst>
          </p:cNvPr>
          <p:cNvSpPr txBox="1"/>
          <p:nvPr/>
        </p:nvSpPr>
        <p:spPr>
          <a:xfrm>
            <a:off x="6704858" y="4099436"/>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是菩薩以若干智慧明照娑婆世界令一切眾生各得所知於十方恒河沙世界中亦復如是若應以聲聞形得度者現聲聞形而為說法等等</a:t>
            </a:r>
          </a:p>
        </p:txBody>
      </p:sp>
      <p:sp>
        <p:nvSpPr>
          <p:cNvPr id="29" name="文字方塊 28">
            <a:extLst>
              <a:ext uri="{FF2B5EF4-FFF2-40B4-BE49-F238E27FC236}">
                <a16:creationId xmlns:a16="http://schemas.microsoft.com/office/drawing/2014/main" id="{AD5180BF-9B10-46FE-82C1-572519510ABC}"/>
              </a:ext>
            </a:extLst>
          </p:cNvPr>
          <p:cNvSpPr txBox="1"/>
          <p:nvPr/>
        </p:nvSpPr>
        <p:spPr>
          <a:xfrm>
            <a:off x="3128699" y="4099436"/>
            <a:ext cx="350865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妙音菩薩住是三昧中能如是饒益無量眾生說是妙音菩薩品時與妙音菩薩俱來者八萬四千人皆得</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現一切色身三昧</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此娑婆世界無量菩薩亦得是</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三昧及陀羅尼</a:t>
            </a:r>
          </a:p>
        </p:txBody>
      </p:sp>
      <p:sp>
        <p:nvSpPr>
          <p:cNvPr id="19" name="文字方塊 18">
            <a:extLst>
              <a:ext uri="{FF2B5EF4-FFF2-40B4-BE49-F238E27FC236}">
                <a16:creationId xmlns:a16="http://schemas.microsoft.com/office/drawing/2014/main" id="{9ABDD4F7-030F-4FB2-9D5D-9D6E445F80EE}"/>
              </a:ext>
            </a:extLst>
          </p:cNvPr>
          <p:cNvSpPr txBox="1"/>
          <p:nvPr/>
        </p:nvSpPr>
        <p:spPr>
          <a:xfrm>
            <a:off x="1662462" y="392875"/>
            <a:ext cx="350865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佛告華德菩薩過去有佛名雲雷音王多陀阿伽度阿羅訶三藐三佛陀國名現一切世間劫名喜見妙音菩薩於萬二千歲以十萬種伎樂供養雲雷音王佛并奉上八萬四千七寶缽</a:t>
            </a:r>
          </a:p>
        </p:txBody>
      </p:sp>
      <p:sp>
        <p:nvSpPr>
          <p:cNvPr id="26" name="文字方塊 25">
            <a:extLst>
              <a:ext uri="{FF2B5EF4-FFF2-40B4-BE49-F238E27FC236}">
                <a16:creationId xmlns:a16="http://schemas.microsoft.com/office/drawing/2014/main" id="{E3F3E06F-80F0-49D3-BB16-1DBF4B11D733}"/>
              </a:ext>
            </a:extLst>
          </p:cNvPr>
          <p:cNvSpPr txBox="1"/>
          <p:nvPr/>
        </p:nvSpPr>
        <p:spPr>
          <a:xfrm>
            <a:off x="302634" y="392875"/>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爾時雲雷音王佛所伎樂供養奉上寶器者今此妙音菩薩是</a:t>
            </a:r>
          </a:p>
        </p:txBody>
      </p:sp>
      <p:sp>
        <p:nvSpPr>
          <p:cNvPr id="31" name="文字方塊 30">
            <a:extLst>
              <a:ext uri="{FF2B5EF4-FFF2-40B4-BE49-F238E27FC236}">
                <a16:creationId xmlns:a16="http://schemas.microsoft.com/office/drawing/2014/main" id="{4C7DC50A-DD92-4FE8-9988-EAFCE4B17E06}"/>
              </a:ext>
            </a:extLst>
          </p:cNvPr>
          <p:cNvSpPr txBox="1"/>
          <p:nvPr/>
        </p:nvSpPr>
        <p:spPr>
          <a:xfrm>
            <a:off x="291204" y="4099436"/>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妙音菩薩摩訶薩供養釋迦牟尼佛已還歸本土白佛言</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說是妙音菩薩來往品時四萬二千天子得</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無生法忍華德菩薩得法華三昧</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297381" y="3616305"/>
            <a:ext cx="6300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得三昧及陀羅尼諸天子得無生法忍華德菩薩得法華三昧</a:t>
            </a:r>
          </a:p>
        </p:txBody>
      </p:sp>
    </p:spTree>
    <p:extLst>
      <p:ext uri="{BB962C8B-B14F-4D97-AF65-F5344CB8AC3E}">
        <p14:creationId xmlns:p14="http://schemas.microsoft.com/office/powerpoint/2010/main" val="1348399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1" y="1964267"/>
            <a:ext cx="11160126" cy="2421464"/>
          </a:xfrm>
        </p:spPr>
        <p:txBody>
          <a:bodyPr>
            <a:normAutofit fontScale="90000"/>
          </a:bodyPr>
          <a:lstStyle/>
          <a:p>
            <a:r>
              <a:rPr lang="zh-CN" altLang="en-US" sz="7200" dirty="0"/>
              <a:t>法華心香</a:t>
            </a:r>
            <a:r>
              <a:rPr lang="zh-TW" altLang="en-US" sz="7200" dirty="0"/>
              <a:t>讀書會</a:t>
            </a:r>
            <a:br>
              <a:rPr lang="en-US" altLang="zh-CN" sz="7200" dirty="0"/>
            </a:br>
            <a:r>
              <a:rPr lang="zh-TW" altLang="en-US" sz="6700" dirty="0"/>
              <a:t>妙法蓮華經</a:t>
            </a:r>
            <a:r>
              <a:rPr lang="en-US" altLang="zh-TW" sz="6700" dirty="0"/>
              <a:t>-</a:t>
            </a:r>
            <a:r>
              <a:rPr lang="zh-TW" altLang="en-US" sz="6700" dirty="0"/>
              <a:t>觀世音菩薩普門品</a:t>
            </a:r>
            <a:endParaRPr lang="zh-TW" altLang="en-US" sz="7200" dirty="0"/>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2019</a:t>
            </a:r>
            <a:r>
              <a:rPr lang="zh-TW" altLang="en-US" sz="3200" dirty="0"/>
              <a:t>年</a:t>
            </a:r>
            <a:r>
              <a:rPr lang="en-US" altLang="zh-TW" sz="3200" dirty="0"/>
              <a:t>01</a:t>
            </a:r>
            <a:r>
              <a:rPr lang="zh-TW" altLang="en-US" sz="3200" dirty="0"/>
              <a:t>月</a:t>
            </a:r>
            <a:r>
              <a:rPr lang="en-US" altLang="zh-TW" sz="3200" dirty="0"/>
              <a:t>09</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98136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47216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法華經觀世音菩薩普門品第二十五   一頁書</a:t>
            </a: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8458314" y="405356"/>
            <a:ext cx="350865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爾時無盡意菩薩問世尊觀世音菩薩以何因緣名觀世音佛告無盡意菩薩若有無量百千萬億眾生受諸苦惱聞是觀世音菩薩一心稱名觀世音菩薩即時觀其音聲皆得解脫</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6747061" y="405356"/>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若有持是觀世音菩薩名者皆得解脫種種之難以是因緣名觀世音</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5111983" y="3616305"/>
            <a:ext cx="3267513"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以種種形遊諸國土度脫眾生</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3004225" y="3616305"/>
            <a:ext cx="2031325"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號之為施無畏者</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4636767" y="3133386"/>
            <a:ext cx="3744052"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持觀世音菩薩名者皆得解脫危難</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8455931" y="3133386"/>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觀世音菩薩以何因緣名觀世音</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8455931" y="3616305"/>
            <a:ext cx="3497187"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恭敬禮拜觀世音菩薩功德無量</a:t>
            </a:r>
          </a:p>
        </p:txBody>
      </p:sp>
      <p:sp>
        <p:nvSpPr>
          <p:cNvPr id="18" name="文字方塊 17">
            <a:extLst>
              <a:ext uri="{FF2B5EF4-FFF2-40B4-BE49-F238E27FC236}">
                <a16:creationId xmlns:a16="http://schemas.microsoft.com/office/drawing/2014/main" id="{565798F3-B1FD-49B7-8D7F-551AC36CAE8E}"/>
              </a:ext>
            </a:extLst>
          </p:cNvPr>
          <p:cNvSpPr txBox="1"/>
          <p:nvPr/>
        </p:nvSpPr>
        <p:spPr>
          <a:xfrm>
            <a:off x="4666475" y="405356"/>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汝等應當一心稱觀世音菩薩名號是菩薩能以無畏施於眾生汝等若稱名者於種種危難當得解脫</a:t>
            </a:r>
          </a:p>
        </p:txBody>
      </p:sp>
      <p:sp>
        <p:nvSpPr>
          <p:cNvPr id="19" name="文字方塊 18">
            <a:extLst>
              <a:ext uri="{FF2B5EF4-FFF2-40B4-BE49-F238E27FC236}">
                <a16:creationId xmlns:a16="http://schemas.microsoft.com/office/drawing/2014/main" id="{65E91D46-4384-4A9A-93DD-75EFBBA5241D}"/>
              </a:ext>
            </a:extLst>
          </p:cNvPr>
          <p:cNvSpPr txBox="1"/>
          <p:nvPr/>
        </p:nvSpPr>
        <p:spPr>
          <a:xfrm>
            <a:off x="9552461" y="4102121"/>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若有眾生恭敬禮拜觀世音菩薩福不唐捐是故眾生皆應受持觀世音菩薩名號得如是無量無邊福德之利</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5" name="文字方塊 34">
            <a:extLst>
              <a:ext uri="{FF2B5EF4-FFF2-40B4-BE49-F238E27FC236}">
                <a16:creationId xmlns:a16="http://schemas.microsoft.com/office/drawing/2014/main" id="{854FEE6E-3E37-47F3-AF6E-1D7DCDF5D70B}"/>
              </a:ext>
            </a:extLst>
          </p:cNvPr>
          <p:cNvSpPr txBox="1"/>
          <p:nvPr/>
        </p:nvSpPr>
        <p:spPr>
          <a:xfrm>
            <a:off x="2530329" y="3133386"/>
            <a:ext cx="2031325"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念聖號離貪瞋癡</a:t>
            </a:r>
          </a:p>
        </p:txBody>
      </p:sp>
      <p:sp>
        <p:nvSpPr>
          <p:cNvPr id="37" name="文字方塊 36">
            <a:extLst>
              <a:ext uri="{FF2B5EF4-FFF2-40B4-BE49-F238E27FC236}">
                <a16:creationId xmlns:a16="http://schemas.microsoft.com/office/drawing/2014/main" id="{6C9125F3-88E6-46AF-A568-59DE61598112}"/>
              </a:ext>
            </a:extLst>
          </p:cNvPr>
          <p:cNvSpPr txBox="1"/>
          <p:nvPr/>
        </p:nvSpPr>
        <p:spPr>
          <a:xfrm>
            <a:off x="5260747" y="4102121"/>
            <a:ext cx="424731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若有國土眾生應以佛身得度者觀世音菩薩即現佛身而為說法應以種種身得度者即現種種身而為說法是觀世音菩薩成就如是功德以種種形遊諸國土度脫眾生是故汝等應當一心供養觀世音菩薩</a:t>
            </a:r>
          </a:p>
        </p:txBody>
      </p:sp>
      <p:sp>
        <p:nvSpPr>
          <p:cNvPr id="38" name="文字方塊 37">
            <a:extLst>
              <a:ext uri="{FF2B5EF4-FFF2-40B4-BE49-F238E27FC236}">
                <a16:creationId xmlns:a16="http://schemas.microsoft.com/office/drawing/2014/main" id="{6B7289B0-1EB1-4DE2-B8F2-B90501C1F67F}"/>
              </a:ext>
            </a:extLst>
          </p:cNvPr>
          <p:cNvSpPr txBox="1"/>
          <p:nvPr/>
        </p:nvSpPr>
        <p:spPr>
          <a:xfrm>
            <a:off x="135971" y="405356"/>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若有女人設欲求男禮拜供養觀世音菩薩便生福德智慧之男設欲求女便生端正有相之女宿植德本眾人愛敬</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6" name="文字方塊 15">
            <a:extLst>
              <a:ext uri="{FF2B5EF4-FFF2-40B4-BE49-F238E27FC236}">
                <a16:creationId xmlns:a16="http://schemas.microsoft.com/office/drawing/2014/main" id="{D6AD0A79-B9E9-4084-86F4-89A88BD52667}"/>
              </a:ext>
            </a:extLst>
          </p:cNvPr>
          <p:cNvSpPr txBox="1"/>
          <p:nvPr/>
        </p:nvSpPr>
        <p:spPr>
          <a:xfrm>
            <a:off x="2585889" y="405356"/>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觀世音菩薩摩訶薩威神之力巍巍如是若有眾生有貪嗔癡等病常念恭敬觀世音菩薩可離貪瞋癡</a:t>
            </a:r>
          </a:p>
        </p:txBody>
      </p:sp>
      <p:sp>
        <p:nvSpPr>
          <p:cNvPr id="23" name="文字方塊 22">
            <a:extLst>
              <a:ext uri="{FF2B5EF4-FFF2-40B4-BE49-F238E27FC236}">
                <a16:creationId xmlns:a16="http://schemas.microsoft.com/office/drawing/2014/main" id="{555666A6-A30B-4675-A265-04BEA345CFF2}"/>
              </a:ext>
            </a:extLst>
          </p:cNvPr>
          <p:cNvSpPr txBox="1"/>
          <p:nvPr/>
        </p:nvSpPr>
        <p:spPr>
          <a:xfrm>
            <a:off x="3185025" y="4102121"/>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是觀世音菩薩摩訶薩於怖畏急難之中能施無畏是故此娑婆世界皆號之為施無畏者</a:t>
            </a:r>
          </a:p>
        </p:txBody>
      </p:sp>
      <p:sp>
        <p:nvSpPr>
          <p:cNvPr id="25" name="文字方塊 24">
            <a:extLst>
              <a:ext uri="{FF2B5EF4-FFF2-40B4-BE49-F238E27FC236}">
                <a16:creationId xmlns:a16="http://schemas.microsoft.com/office/drawing/2014/main" id="{F4AD714B-6D83-444A-944E-55E86D8692CC}"/>
              </a:ext>
            </a:extLst>
          </p:cNvPr>
          <p:cNvSpPr txBox="1"/>
          <p:nvPr/>
        </p:nvSpPr>
        <p:spPr>
          <a:xfrm>
            <a:off x="1847966" y="4102121"/>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無盡意菩薩解頸眾寶珠瓔珞供養觀世音菩薩</a:t>
            </a:r>
          </a:p>
        </p:txBody>
      </p:sp>
      <p:sp>
        <p:nvSpPr>
          <p:cNvPr id="27" name="文字方塊 26">
            <a:extLst>
              <a:ext uri="{FF2B5EF4-FFF2-40B4-BE49-F238E27FC236}">
                <a16:creationId xmlns:a16="http://schemas.microsoft.com/office/drawing/2014/main" id="{55B4A743-D9EE-42CB-B926-3A8B97A27FDC}"/>
              </a:ext>
            </a:extLst>
          </p:cNvPr>
          <p:cNvSpPr txBox="1"/>
          <p:nvPr/>
        </p:nvSpPr>
        <p:spPr>
          <a:xfrm>
            <a:off x="141576" y="4102121"/>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佛說是普門品時眾中八萬四千眾生皆發無等等阿耨多羅三藐三菩提心</a:t>
            </a:r>
          </a:p>
        </p:txBody>
      </p:sp>
      <p:sp>
        <p:nvSpPr>
          <p:cNvPr id="26" name="文字方塊 25">
            <a:extLst>
              <a:ext uri="{FF2B5EF4-FFF2-40B4-BE49-F238E27FC236}">
                <a16:creationId xmlns:a16="http://schemas.microsoft.com/office/drawing/2014/main" id="{A33F9BFE-7609-4943-93E3-FF1415923BFB}"/>
              </a:ext>
            </a:extLst>
          </p:cNvPr>
          <p:cNvSpPr txBox="1"/>
          <p:nvPr/>
        </p:nvSpPr>
        <p:spPr>
          <a:xfrm>
            <a:off x="152204" y="3133386"/>
            <a:ext cx="2303012"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禮拜供養觀音得子</a:t>
            </a:r>
          </a:p>
        </p:txBody>
      </p:sp>
      <p:sp>
        <p:nvSpPr>
          <p:cNvPr id="28" name="文字方塊 27">
            <a:extLst>
              <a:ext uri="{FF2B5EF4-FFF2-40B4-BE49-F238E27FC236}">
                <a16:creationId xmlns:a16="http://schemas.microsoft.com/office/drawing/2014/main" id="{728B6B47-7801-4C6D-BC08-D43C656DFD11}"/>
              </a:ext>
            </a:extLst>
          </p:cNvPr>
          <p:cNvSpPr txBox="1"/>
          <p:nvPr/>
        </p:nvSpPr>
        <p:spPr>
          <a:xfrm>
            <a:off x="152204" y="3616305"/>
            <a:ext cx="145984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普門品功德</a:t>
            </a:r>
          </a:p>
        </p:txBody>
      </p:sp>
      <p:sp>
        <p:nvSpPr>
          <p:cNvPr id="29" name="文字方塊 28">
            <a:extLst>
              <a:ext uri="{FF2B5EF4-FFF2-40B4-BE49-F238E27FC236}">
                <a16:creationId xmlns:a16="http://schemas.microsoft.com/office/drawing/2014/main" id="{BFD912BF-1B78-4405-88DF-6CCC4EFAEB13}"/>
              </a:ext>
            </a:extLst>
          </p:cNvPr>
          <p:cNvSpPr txBox="1"/>
          <p:nvPr/>
        </p:nvSpPr>
        <p:spPr>
          <a:xfrm>
            <a:off x="1688486" y="3616305"/>
            <a:ext cx="123930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瓔珞供養</a:t>
            </a:r>
          </a:p>
        </p:txBody>
      </p:sp>
    </p:spTree>
    <p:extLst>
      <p:ext uri="{BB962C8B-B14F-4D97-AF65-F5344CB8AC3E}">
        <p14:creationId xmlns:p14="http://schemas.microsoft.com/office/powerpoint/2010/main" val="4109643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0CC7093-5795-42F8-A508-6986A79573D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B96189C6-005D-409C-B294-704E9AA5A2F5}"/>
              </a:ext>
            </a:extLst>
          </p:cNvPr>
          <p:cNvSpPr txBox="1"/>
          <p:nvPr/>
        </p:nvSpPr>
        <p:spPr>
          <a:xfrm>
            <a:off x="617577" y="5871"/>
            <a:ext cx="10956846" cy="6751436"/>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無盡意。觀世音菩薩。有如是自在神力。遊於娑婆世界。</a:t>
            </a:r>
            <a:endParaRPr kumimoji="0" lang="en-US" altLang="zh-TW"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爾時無盡意菩薩。以偈問曰。</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世尊妙相具　　我今重問彼　佛子何因緣　　名為觀世音</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具足妙相尊　　偈答無盡意　汝聽觀音行　　善應諸方所</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弘誓深如海　　歷劫不思議　侍多千億佛　　發大清淨願</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我為汝略說　　聞名及見身　心念不空過　　能滅諸有苦</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假使興害意　　推落大火坑　念彼觀音力　　火坑變成池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或漂流巨海　　龍魚諸鬼難　念彼觀音力　　波浪不能沒</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或在須彌峰　　為人所推墮　念彼觀音力　　如日虛空住</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或被惡人逐　　墮落金剛山　念彼觀音力　　不能損一毛</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或值怨賊繞　　各執刀加害　念彼觀音力　　咸即起慈心</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或遭王難苦　　臨刑欲壽終　念彼觀音力　　刀尋段段壞</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或囚禁枷鎖　　手足被杻械　念彼觀音力　　釋然得解脫</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咒詛諸毒藥　　所欲害身者　念彼觀音力　　還著於本人</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或遇惡羅剎　　毒龍諸鬼等　念彼觀音力　　時悉不敢害</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若惡獸圍遶　　利牙爪可怖　念彼觀音力　　疾走無邊方</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蚖蛇及蝮蠍　　氣毒煙火燃　念彼觀音力　　尋聲自迴去</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雲雷鼓掣電　　降雹澍大雨　念彼觀音力　　應時得消散</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眾生被困厄　　無量苦逼身　觀音妙智力　　能救世間苦</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具足神通力　　廣修智方便　十方諸國土　　無剎不現身</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種種諸惡趣　　地獄鬼畜生　生老病死苦　　以漸悉令滅</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真觀清淨觀　　廣大智慧觀　悲觀及慈觀　　常願常瞻仰</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無垢清淨光　　慧日破諸闇　能伏災風火　　普明照世間</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悲體戒雷震　　慈意妙大雲　澍甘露法雨　　滅除煩惱焰</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諍訟經官處　　怖畏軍陣中　念彼觀音力　　眾怨悉退散</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妙音觀世音　　梵音海潮音　勝彼世間音　　是故須常念</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念念勿生疑　　觀世音淨聖　於苦惱死厄　　能為作依怙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具一切功德　　慈眼視眾生　福聚海無量　　是故應頂禮</a:t>
            </a:r>
            <a:endParaRPr kumimoji="0" lang="en-US" altLang="zh-TW"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爾時持地菩薩即從座起。前白佛言。世尊。若有眾生。</a:t>
            </a:r>
            <a:endParaRPr kumimoji="0" lang="en-US" altLang="zh-TW"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聞是觀世音菩薩品自在之業普門示現神通力者。</a:t>
            </a:r>
            <a:endParaRPr kumimoji="0" lang="en-US" altLang="zh-TW"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當知是人功德不少。</a:t>
            </a:r>
            <a:endParaRPr kumimoji="0" lang="en-US" altLang="zh-TW"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佛說是普門品時。眾中八萬四千眾生。</a:t>
            </a:r>
            <a:endParaRPr kumimoji="0" lang="en-US" altLang="zh-TW"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皆發無等等阿耨多羅三藐三菩提心。</a:t>
            </a:r>
          </a:p>
        </p:txBody>
      </p:sp>
    </p:spTree>
    <p:extLst>
      <p:ext uri="{BB962C8B-B14F-4D97-AF65-F5344CB8AC3E}">
        <p14:creationId xmlns:p14="http://schemas.microsoft.com/office/powerpoint/2010/main" val="2254848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1" y="1964267"/>
            <a:ext cx="11160126" cy="2421464"/>
          </a:xfrm>
        </p:spPr>
        <p:txBody>
          <a:bodyPr>
            <a:normAutofit/>
          </a:bodyPr>
          <a:lstStyle/>
          <a:p>
            <a:r>
              <a:rPr lang="zh-CN" altLang="en-US" sz="7200" dirty="0"/>
              <a:t>法華心香</a:t>
            </a:r>
            <a:r>
              <a:rPr lang="zh-TW" altLang="en-US" sz="7200" dirty="0"/>
              <a:t>讀書會</a:t>
            </a:r>
            <a:br>
              <a:rPr lang="en-US" altLang="zh-CN" sz="7200" dirty="0"/>
            </a:br>
            <a:r>
              <a:rPr lang="zh-TW" altLang="en-US" sz="6700" dirty="0"/>
              <a:t>妙法蓮華經</a:t>
            </a:r>
            <a:r>
              <a:rPr lang="en-US" altLang="zh-TW" sz="6700" dirty="0"/>
              <a:t>-</a:t>
            </a:r>
            <a:r>
              <a:rPr lang="zh-TW" altLang="en-US" sz="6700" dirty="0"/>
              <a:t>陀羅尼品</a:t>
            </a:r>
            <a:endParaRPr lang="zh-TW" altLang="en-US" sz="7200" dirty="0"/>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2019</a:t>
            </a:r>
            <a:r>
              <a:rPr lang="zh-TW" altLang="en-US" sz="3200" dirty="0"/>
              <a:t>年</a:t>
            </a:r>
            <a:r>
              <a:rPr lang="en-US" altLang="zh-TW" sz="3200" dirty="0"/>
              <a:t>01</a:t>
            </a:r>
            <a:r>
              <a:rPr lang="zh-TW" altLang="en-US" sz="3200" dirty="0"/>
              <a:t>月</a:t>
            </a:r>
            <a:r>
              <a:rPr lang="en-US" altLang="zh-TW" sz="3200" dirty="0"/>
              <a:t>16</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21322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47216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法華經陀羅尼品第二十</a:t>
            </a:r>
            <a:r>
              <a:rPr lang="zh-TW" altLang="en-US" dirty="0">
                <a:solidFill>
                  <a:prstClr val="white"/>
                </a:solidFill>
                <a:latin typeface="微軟正黑體" panose="020B0604030504040204" pitchFamily="34" charset="-120"/>
                <a:ea typeface="微軟正黑體" panose="020B0604030504040204" pitchFamily="34" charset="-120"/>
              </a:rPr>
              <a:t>六</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a:t>
            </a: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9922096" y="405356"/>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爾時藥王菩薩白佛言世尊若善男子善女人有能受持法華經者若讀誦通利若書寫經卷得幾所福</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5917212" y="405356"/>
            <a:ext cx="387798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佛告藥王若有善男子善女人</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供養</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八百萬億那由他恒河沙等諸佛於汝意云何其所得福寧為多不甚多世尊佛言若善男子善女人能於是經乃至</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受持一四句偈讀誦解義如說修行</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功德甚多</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5941094" y="3616305"/>
            <a:ext cx="2988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持國門天王以陀羅尼守護</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1373066" y="3616305"/>
            <a:ext cx="4515682"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羅剎女等以陀羅尼守護，佛讚福不可量</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5940046" y="3133386"/>
            <a:ext cx="2429582"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佛答受持功德甚多</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8469477" y="3133386"/>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藥王菩薩問佛受持法華經功德</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8981440" y="3616305"/>
            <a:ext cx="2988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毘沙門天王以陀羅尼守護</a:t>
            </a:r>
          </a:p>
        </p:txBody>
      </p:sp>
      <p:sp>
        <p:nvSpPr>
          <p:cNvPr id="19" name="文字方塊 18">
            <a:extLst>
              <a:ext uri="{FF2B5EF4-FFF2-40B4-BE49-F238E27FC236}">
                <a16:creationId xmlns:a16="http://schemas.microsoft.com/office/drawing/2014/main" id="{65E91D46-4384-4A9A-93DD-75EFBBA5241D}"/>
              </a:ext>
            </a:extLst>
          </p:cNvPr>
          <p:cNvSpPr txBox="1"/>
          <p:nvPr/>
        </p:nvSpPr>
        <p:spPr>
          <a:xfrm>
            <a:off x="9921793" y="4088401"/>
            <a:ext cx="203132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爾時毘沙門天王護世者白佛言世尊我亦為愍念眾生擁護此法師故說是陀羅尼即說咒曰</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5" name="文字方塊 34">
            <a:extLst>
              <a:ext uri="{FF2B5EF4-FFF2-40B4-BE49-F238E27FC236}">
                <a16:creationId xmlns:a16="http://schemas.microsoft.com/office/drawing/2014/main" id="{854FEE6E-3E37-47F3-AF6E-1D7DCDF5D70B}"/>
              </a:ext>
            </a:extLst>
          </p:cNvPr>
          <p:cNvSpPr txBox="1"/>
          <p:nvPr/>
        </p:nvSpPr>
        <p:spPr>
          <a:xfrm>
            <a:off x="3070208" y="3133386"/>
            <a:ext cx="276998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藥王菩薩以陀羅尼守護</a:t>
            </a:r>
          </a:p>
        </p:txBody>
      </p:sp>
      <p:sp>
        <p:nvSpPr>
          <p:cNvPr id="37" name="文字方塊 36">
            <a:extLst>
              <a:ext uri="{FF2B5EF4-FFF2-40B4-BE49-F238E27FC236}">
                <a16:creationId xmlns:a16="http://schemas.microsoft.com/office/drawing/2014/main" id="{6C9125F3-88E6-46AF-A568-59DE61598112}"/>
              </a:ext>
            </a:extLst>
          </p:cNvPr>
          <p:cNvSpPr txBox="1"/>
          <p:nvPr/>
        </p:nvSpPr>
        <p:spPr>
          <a:xfrm>
            <a:off x="7098045" y="4088401"/>
            <a:ext cx="2769989"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爾時持國天王在此會中與千萬億那由他乾闥婆眾恭敬圍繞前詣佛所合掌白佛言世尊我亦以陀羅尼神咒擁護持法華經者即說咒曰</a:t>
            </a:r>
          </a:p>
        </p:txBody>
      </p:sp>
      <p:sp>
        <p:nvSpPr>
          <p:cNvPr id="38" name="文字方塊 37">
            <a:extLst>
              <a:ext uri="{FF2B5EF4-FFF2-40B4-BE49-F238E27FC236}">
                <a16:creationId xmlns:a16="http://schemas.microsoft.com/office/drawing/2014/main" id="{6B7289B0-1EB1-4DE2-B8F2-B90501C1F67F}"/>
              </a:ext>
            </a:extLst>
          </p:cNvPr>
          <p:cNvSpPr txBox="1"/>
          <p:nvPr/>
        </p:nvSpPr>
        <p:spPr>
          <a:xfrm>
            <a:off x="123438" y="405356"/>
            <a:ext cx="3877985"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爾時勇施菩薩白佛言世尊我亦為擁護讀誦受持法華經者說陀羅尼若此法師得是陀羅尼若夜叉若羅剎若富單那若吉遮若鳩槃茶若餓鬼等伺求其短無能得便即於佛前而說咒曰</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6" name="文字方塊 15">
            <a:extLst>
              <a:ext uri="{FF2B5EF4-FFF2-40B4-BE49-F238E27FC236}">
                <a16:creationId xmlns:a16="http://schemas.microsoft.com/office/drawing/2014/main" id="{D6AD0A79-B9E9-4084-86F4-89A88BD52667}"/>
              </a:ext>
            </a:extLst>
          </p:cNvPr>
          <p:cNvSpPr txBox="1"/>
          <p:nvPr/>
        </p:nvSpPr>
        <p:spPr>
          <a:xfrm>
            <a:off x="4128321" y="405356"/>
            <a:ext cx="1661993"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爾時藥王菩薩白佛言世尊我今當與說法者陀羅尼咒以守護之即說咒曰</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3" name="文字方塊 22">
            <a:extLst>
              <a:ext uri="{FF2B5EF4-FFF2-40B4-BE49-F238E27FC236}">
                <a16:creationId xmlns:a16="http://schemas.microsoft.com/office/drawing/2014/main" id="{555666A6-A30B-4675-A265-04BEA345CFF2}"/>
              </a:ext>
            </a:extLst>
          </p:cNvPr>
          <p:cNvSpPr txBox="1"/>
          <p:nvPr/>
        </p:nvSpPr>
        <p:spPr>
          <a:xfrm>
            <a:off x="4274296" y="4088401"/>
            <a:ext cx="2769989"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爾時有羅剎女等與鬼子母并其子及眷屬白佛言世尊我等亦欲擁護讀誦受持法華經者除其衰患若有伺求法師短者令不得便而說咒曰</a:t>
            </a:r>
          </a:p>
        </p:txBody>
      </p:sp>
      <p:sp>
        <p:nvSpPr>
          <p:cNvPr id="27" name="文字方塊 26">
            <a:extLst>
              <a:ext uri="{FF2B5EF4-FFF2-40B4-BE49-F238E27FC236}">
                <a16:creationId xmlns:a16="http://schemas.microsoft.com/office/drawing/2014/main" id="{55B4A743-D9EE-42CB-B926-3A8B97A27FDC}"/>
              </a:ext>
            </a:extLst>
          </p:cNvPr>
          <p:cNvSpPr txBox="1"/>
          <p:nvPr/>
        </p:nvSpPr>
        <p:spPr>
          <a:xfrm>
            <a:off x="1450547" y="4088401"/>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我等亦當身自擁護受持讀誦修行是經者令得安隱離諸衰患消眾毒藥佛告諸羅剎女善哉善哉汝等但能擁護受持法華名者福不可量</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6" name="文字方塊 25">
            <a:extLst>
              <a:ext uri="{FF2B5EF4-FFF2-40B4-BE49-F238E27FC236}">
                <a16:creationId xmlns:a16="http://schemas.microsoft.com/office/drawing/2014/main" id="{A33F9BFE-7609-4943-93E3-FF1415923BFB}"/>
              </a:ext>
            </a:extLst>
          </p:cNvPr>
          <p:cNvSpPr txBox="1"/>
          <p:nvPr/>
        </p:nvSpPr>
        <p:spPr>
          <a:xfrm>
            <a:off x="118338" y="3133386"/>
            <a:ext cx="2852021"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勇施菩薩以陀羅尼守護</a:t>
            </a:r>
          </a:p>
        </p:txBody>
      </p:sp>
      <p:sp>
        <p:nvSpPr>
          <p:cNvPr id="28" name="文字方塊 27">
            <a:extLst>
              <a:ext uri="{FF2B5EF4-FFF2-40B4-BE49-F238E27FC236}">
                <a16:creationId xmlns:a16="http://schemas.microsoft.com/office/drawing/2014/main" id="{728B6B47-7801-4C6D-BC08-D43C656DFD11}"/>
              </a:ext>
            </a:extLst>
          </p:cNvPr>
          <p:cNvSpPr txBox="1"/>
          <p:nvPr/>
        </p:nvSpPr>
        <p:spPr>
          <a:xfrm>
            <a:off x="111566" y="3616305"/>
            <a:ext cx="120915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本品功德</a:t>
            </a:r>
          </a:p>
        </p:txBody>
      </p:sp>
      <p:sp>
        <p:nvSpPr>
          <p:cNvPr id="31" name="文字方塊 30">
            <a:extLst>
              <a:ext uri="{FF2B5EF4-FFF2-40B4-BE49-F238E27FC236}">
                <a16:creationId xmlns:a16="http://schemas.microsoft.com/office/drawing/2014/main" id="{6F72DD72-C59E-4B38-B2C4-997A35B363A6}"/>
              </a:ext>
            </a:extLst>
          </p:cNvPr>
          <p:cNvSpPr txBox="1"/>
          <p:nvPr/>
        </p:nvSpPr>
        <p:spPr>
          <a:xfrm>
            <a:off x="104125" y="4088401"/>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說是陀羅尼品時六萬八千人得無生法忍</a:t>
            </a:r>
          </a:p>
        </p:txBody>
      </p:sp>
    </p:spTree>
    <p:extLst>
      <p:ext uri="{BB962C8B-B14F-4D97-AF65-F5344CB8AC3E}">
        <p14:creationId xmlns:p14="http://schemas.microsoft.com/office/powerpoint/2010/main" val="88134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30EFD73E-D8C7-4285-8959-573BD06F0B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B33B5EBB-4498-4F40-A5B3-A5C52E1780FD}"/>
              </a:ext>
            </a:extLst>
          </p:cNvPr>
          <p:cNvSpPr txBox="1"/>
          <p:nvPr/>
        </p:nvSpPr>
        <p:spPr>
          <a:xfrm>
            <a:off x="11199263" y="1780190"/>
            <a:ext cx="553998" cy="35578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舍利弗踴躍歡喜得未曾有</a:t>
            </a:r>
          </a:p>
        </p:txBody>
      </p:sp>
      <p:sp>
        <p:nvSpPr>
          <p:cNvPr id="6" name="箭號: 向左 5">
            <a:extLst>
              <a:ext uri="{FF2B5EF4-FFF2-40B4-BE49-F238E27FC236}">
                <a16:creationId xmlns:a16="http://schemas.microsoft.com/office/drawing/2014/main" id="{34ED8084-6911-4AE6-8C75-E0A40292D332}"/>
              </a:ext>
            </a:extLst>
          </p:cNvPr>
          <p:cNvSpPr/>
          <p:nvPr/>
        </p:nvSpPr>
        <p:spPr>
          <a:xfrm>
            <a:off x="10848843" y="3280099"/>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1A4794DC-7BA4-4775-B013-439F04DF7C07}"/>
              </a:ext>
            </a:extLst>
          </p:cNvPr>
          <p:cNvSpPr txBox="1"/>
          <p:nvPr/>
        </p:nvSpPr>
        <p:spPr>
          <a:xfrm>
            <a:off x="10165370" y="2276331"/>
            <a:ext cx="553998" cy="25655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今日乃知真是佛子</a:t>
            </a:r>
          </a:p>
        </p:txBody>
      </p:sp>
      <p:sp>
        <p:nvSpPr>
          <p:cNvPr id="8" name="文字方塊 7">
            <a:extLst>
              <a:ext uri="{FF2B5EF4-FFF2-40B4-BE49-F238E27FC236}">
                <a16:creationId xmlns:a16="http://schemas.microsoft.com/office/drawing/2014/main" id="{444CDBA1-ED74-42EC-AEF5-F24292AAE538}"/>
              </a:ext>
            </a:extLst>
          </p:cNvPr>
          <p:cNvSpPr txBox="1"/>
          <p:nvPr/>
        </p:nvSpPr>
        <p:spPr>
          <a:xfrm>
            <a:off x="9131473" y="1620786"/>
            <a:ext cx="553998" cy="38766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佛告舍利弗宿世因緣並授記</a:t>
            </a:r>
          </a:p>
        </p:txBody>
      </p:sp>
      <p:sp>
        <p:nvSpPr>
          <p:cNvPr id="9" name="文字方塊 8">
            <a:extLst>
              <a:ext uri="{FF2B5EF4-FFF2-40B4-BE49-F238E27FC236}">
                <a16:creationId xmlns:a16="http://schemas.microsoft.com/office/drawing/2014/main" id="{A5106509-3DD8-486F-A52E-C6A021213FB5}"/>
              </a:ext>
            </a:extLst>
          </p:cNvPr>
          <p:cNvSpPr txBox="1"/>
          <p:nvPr/>
        </p:nvSpPr>
        <p:spPr>
          <a:xfrm>
            <a:off x="7063679" y="1947859"/>
            <a:ext cx="553998" cy="32225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華光如來授記堅滿菩薩</a:t>
            </a:r>
          </a:p>
        </p:txBody>
      </p:sp>
      <p:sp>
        <p:nvSpPr>
          <p:cNvPr id="11" name="箭號: 向左 10">
            <a:extLst>
              <a:ext uri="{FF2B5EF4-FFF2-40B4-BE49-F238E27FC236}">
                <a16:creationId xmlns:a16="http://schemas.microsoft.com/office/drawing/2014/main" id="{4C275821-67C0-4A50-8501-59568A368CD4}"/>
              </a:ext>
            </a:extLst>
          </p:cNvPr>
          <p:cNvSpPr/>
          <p:nvPr/>
        </p:nvSpPr>
        <p:spPr>
          <a:xfrm>
            <a:off x="2885333" y="3280099"/>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箭號: 向左 11">
            <a:extLst>
              <a:ext uri="{FF2B5EF4-FFF2-40B4-BE49-F238E27FC236}">
                <a16:creationId xmlns:a16="http://schemas.microsoft.com/office/drawing/2014/main" id="{D9853B07-C8D8-4D59-A9EC-4DCD2B7C30F7}"/>
              </a:ext>
            </a:extLst>
          </p:cNvPr>
          <p:cNvSpPr/>
          <p:nvPr/>
        </p:nvSpPr>
        <p:spPr>
          <a:xfrm>
            <a:off x="4288507" y="3280099"/>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箭號: 向左 12">
            <a:extLst>
              <a:ext uri="{FF2B5EF4-FFF2-40B4-BE49-F238E27FC236}">
                <a16:creationId xmlns:a16="http://schemas.microsoft.com/office/drawing/2014/main" id="{BB61177B-7B96-4695-AFC2-01123CB3F373}"/>
              </a:ext>
            </a:extLst>
          </p:cNvPr>
          <p:cNvSpPr/>
          <p:nvPr/>
        </p:nvSpPr>
        <p:spPr>
          <a:xfrm>
            <a:off x="5677245" y="3280099"/>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箭號: 向左 13">
            <a:extLst>
              <a:ext uri="{FF2B5EF4-FFF2-40B4-BE49-F238E27FC236}">
                <a16:creationId xmlns:a16="http://schemas.microsoft.com/office/drawing/2014/main" id="{EA8B8408-217C-4935-9765-CB3AA434FECE}"/>
              </a:ext>
            </a:extLst>
          </p:cNvPr>
          <p:cNvSpPr/>
          <p:nvPr/>
        </p:nvSpPr>
        <p:spPr>
          <a:xfrm>
            <a:off x="6710013" y="3280099"/>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箭號: 向左 14">
            <a:extLst>
              <a:ext uri="{FF2B5EF4-FFF2-40B4-BE49-F238E27FC236}">
                <a16:creationId xmlns:a16="http://schemas.microsoft.com/office/drawing/2014/main" id="{AC44E07B-78EF-4CE4-867C-B286595BD895}"/>
              </a:ext>
            </a:extLst>
          </p:cNvPr>
          <p:cNvSpPr/>
          <p:nvPr/>
        </p:nvSpPr>
        <p:spPr>
          <a:xfrm>
            <a:off x="8131397" y="3022226"/>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箭號: 向左 15">
            <a:extLst>
              <a:ext uri="{FF2B5EF4-FFF2-40B4-BE49-F238E27FC236}">
                <a16:creationId xmlns:a16="http://schemas.microsoft.com/office/drawing/2014/main" id="{EC1C84F1-817D-4F4A-BAA4-6298691F30D2}"/>
              </a:ext>
            </a:extLst>
          </p:cNvPr>
          <p:cNvSpPr/>
          <p:nvPr/>
        </p:nvSpPr>
        <p:spPr>
          <a:xfrm>
            <a:off x="8768626" y="3280099"/>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箭號: 向左 16">
            <a:extLst>
              <a:ext uri="{FF2B5EF4-FFF2-40B4-BE49-F238E27FC236}">
                <a16:creationId xmlns:a16="http://schemas.microsoft.com/office/drawing/2014/main" id="{ADB3BE3E-C8BB-41FA-ACD4-B1BD0F6CFBA9}"/>
              </a:ext>
            </a:extLst>
          </p:cNvPr>
          <p:cNvSpPr/>
          <p:nvPr/>
        </p:nvSpPr>
        <p:spPr>
          <a:xfrm>
            <a:off x="9818383" y="3280099"/>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文字方塊 17">
            <a:extLst>
              <a:ext uri="{FF2B5EF4-FFF2-40B4-BE49-F238E27FC236}">
                <a16:creationId xmlns:a16="http://schemas.microsoft.com/office/drawing/2014/main" id="{1B9C917B-4D33-4087-87A7-E5DEE9D7318B}"/>
              </a:ext>
            </a:extLst>
          </p:cNvPr>
          <p:cNvSpPr txBox="1"/>
          <p:nvPr/>
        </p:nvSpPr>
        <p:spPr>
          <a:xfrm>
            <a:off x="8097576" y="1620786"/>
            <a:ext cx="553998" cy="38766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華光如來國名離垢劫名大寶</a:t>
            </a:r>
          </a:p>
        </p:txBody>
      </p:sp>
      <p:sp>
        <p:nvSpPr>
          <p:cNvPr id="20" name="文字方塊 19">
            <a:extLst>
              <a:ext uri="{FF2B5EF4-FFF2-40B4-BE49-F238E27FC236}">
                <a16:creationId xmlns:a16="http://schemas.microsoft.com/office/drawing/2014/main" id="{5B9B10A9-D1FC-486C-8A56-2C67F25B461F}"/>
              </a:ext>
            </a:extLst>
          </p:cNvPr>
          <p:cNvSpPr txBox="1"/>
          <p:nvPr/>
        </p:nvSpPr>
        <p:spPr>
          <a:xfrm>
            <a:off x="1820095" y="1939942"/>
            <a:ext cx="923330" cy="32383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世尊復以譬喻更明此義諸有智者以譬喻得解</a:t>
            </a:r>
          </a:p>
        </p:txBody>
      </p:sp>
      <p:sp>
        <p:nvSpPr>
          <p:cNvPr id="21" name="文字方塊 20">
            <a:extLst>
              <a:ext uri="{FF2B5EF4-FFF2-40B4-BE49-F238E27FC236}">
                <a16:creationId xmlns:a16="http://schemas.microsoft.com/office/drawing/2014/main" id="{8010214B-C451-4A0C-915A-AFA83D303EE6}"/>
              </a:ext>
            </a:extLst>
          </p:cNvPr>
          <p:cNvSpPr txBox="1"/>
          <p:nvPr/>
        </p:nvSpPr>
        <p:spPr>
          <a:xfrm>
            <a:off x="3223324" y="1805753"/>
            <a:ext cx="923330" cy="35067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舍利弗無復疑悔但是請求世尊為四眾說法令離疑悔</a:t>
            </a:r>
          </a:p>
        </p:txBody>
      </p:sp>
      <p:sp>
        <p:nvSpPr>
          <p:cNvPr id="22" name="文字方塊 21">
            <a:extLst>
              <a:ext uri="{FF2B5EF4-FFF2-40B4-BE49-F238E27FC236}">
                <a16:creationId xmlns:a16="http://schemas.microsoft.com/office/drawing/2014/main" id="{919E24AA-3197-46C5-A21D-94CF86519136}"/>
              </a:ext>
            </a:extLst>
          </p:cNvPr>
          <p:cNvSpPr txBox="1"/>
          <p:nvPr/>
        </p:nvSpPr>
        <p:spPr>
          <a:xfrm>
            <a:off x="4626553" y="2080227"/>
            <a:ext cx="923330" cy="29577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見舍利弗被授記及見佛轉無上最大法輪</a:t>
            </a:r>
          </a:p>
        </p:txBody>
      </p:sp>
      <p:sp>
        <p:nvSpPr>
          <p:cNvPr id="23" name="文字方塊 22">
            <a:extLst>
              <a:ext uri="{FF2B5EF4-FFF2-40B4-BE49-F238E27FC236}">
                <a16:creationId xmlns:a16="http://schemas.microsoft.com/office/drawing/2014/main" id="{DA95006C-CE86-4BDD-B1DE-BA638CBB52F7}"/>
              </a:ext>
            </a:extLst>
          </p:cNvPr>
          <p:cNvSpPr txBox="1"/>
          <p:nvPr/>
        </p:nvSpPr>
        <p:spPr>
          <a:xfrm>
            <a:off x="6029782" y="2417033"/>
            <a:ext cx="553998" cy="22841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四部眾心大歡喜</a:t>
            </a:r>
          </a:p>
        </p:txBody>
      </p:sp>
      <p:sp>
        <p:nvSpPr>
          <p:cNvPr id="25" name="箭號: 向左 24">
            <a:extLst>
              <a:ext uri="{FF2B5EF4-FFF2-40B4-BE49-F238E27FC236}">
                <a16:creationId xmlns:a16="http://schemas.microsoft.com/office/drawing/2014/main" id="{651F4B8D-63C7-48D9-8C17-C17243195012}"/>
              </a:ext>
            </a:extLst>
          </p:cNvPr>
          <p:cNvSpPr/>
          <p:nvPr/>
        </p:nvSpPr>
        <p:spPr>
          <a:xfrm>
            <a:off x="1468704" y="3280099"/>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文字方塊 34">
            <a:extLst>
              <a:ext uri="{FF2B5EF4-FFF2-40B4-BE49-F238E27FC236}">
                <a16:creationId xmlns:a16="http://schemas.microsoft.com/office/drawing/2014/main" id="{A17FD433-DE6F-47D3-B0F9-DBF66DA22983}"/>
              </a:ext>
            </a:extLst>
          </p:cNvPr>
          <p:cNvSpPr txBox="1"/>
          <p:nvPr/>
        </p:nvSpPr>
        <p:spPr>
          <a:xfrm>
            <a:off x="786198" y="2705655"/>
            <a:ext cx="553998" cy="17069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三界火宅喻</a:t>
            </a:r>
          </a:p>
        </p:txBody>
      </p:sp>
      <p:sp>
        <p:nvSpPr>
          <p:cNvPr id="40" name="箭號: 向左 39">
            <a:extLst>
              <a:ext uri="{FF2B5EF4-FFF2-40B4-BE49-F238E27FC236}">
                <a16:creationId xmlns:a16="http://schemas.microsoft.com/office/drawing/2014/main" id="{62D8C0EB-768E-457C-8136-B1192C6C32BA}"/>
              </a:ext>
            </a:extLst>
          </p:cNvPr>
          <p:cNvSpPr/>
          <p:nvPr/>
        </p:nvSpPr>
        <p:spPr>
          <a:xfrm>
            <a:off x="7757123" y="3280099"/>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文字方塊 25">
            <a:extLst>
              <a:ext uri="{FF2B5EF4-FFF2-40B4-BE49-F238E27FC236}">
                <a16:creationId xmlns:a16="http://schemas.microsoft.com/office/drawing/2014/main" id="{750BA9FB-364F-4270-A373-46075CED4345}"/>
              </a:ext>
            </a:extLst>
          </p:cNvPr>
          <p:cNvSpPr txBox="1"/>
          <p:nvPr/>
        </p:nvSpPr>
        <p:spPr>
          <a:xfrm>
            <a:off x="391675" y="126185"/>
            <a:ext cx="235174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法華經譬喻品第三</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舍利弗授記</a:t>
            </a:r>
          </a:p>
        </p:txBody>
      </p:sp>
    </p:spTree>
    <p:extLst>
      <p:ext uri="{BB962C8B-B14F-4D97-AF65-F5344CB8AC3E}">
        <p14:creationId xmlns:p14="http://schemas.microsoft.com/office/powerpoint/2010/main" val="2419400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47216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法華經陀羅尼品第二十六   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-2</a:t>
            </a: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9" name="文字方塊 18">
            <a:extLst>
              <a:ext uri="{FF2B5EF4-FFF2-40B4-BE49-F238E27FC236}">
                <a16:creationId xmlns:a16="http://schemas.microsoft.com/office/drawing/2014/main" id="{65E91D46-4384-4A9A-93DD-75EFBBA5241D}"/>
              </a:ext>
            </a:extLst>
          </p:cNvPr>
          <p:cNvSpPr txBox="1"/>
          <p:nvPr/>
        </p:nvSpPr>
        <p:spPr>
          <a:xfrm>
            <a:off x="6246095" y="3614251"/>
            <a:ext cx="1661993" cy="288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毘沙門天王陀羅尼咒</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萬象繁興   人間如戲</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心量無量   無有煩擾</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福亦無量   圓滿成就</a:t>
            </a:r>
          </a:p>
        </p:txBody>
      </p:sp>
      <p:sp>
        <p:nvSpPr>
          <p:cNvPr id="37" name="文字方塊 36">
            <a:extLst>
              <a:ext uri="{FF2B5EF4-FFF2-40B4-BE49-F238E27FC236}">
                <a16:creationId xmlns:a16="http://schemas.microsoft.com/office/drawing/2014/main" id="{6C9125F3-88E6-46AF-A568-59DE61598112}"/>
              </a:ext>
            </a:extLst>
          </p:cNvPr>
          <p:cNvSpPr txBox="1"/>
          <p:nvPr/>
        </p:nvSpPr>
        <p:spPr>
          <a:xfrm>
            <a:off x="4143705" y="3614251"/>
            <a:ext cx="2031325" cy="288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持國天王陀羅尼咒</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無數種種   尋香而來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暴惡屠種   無數大眾</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恐怖諸魔   順利降伏</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肅清伽藍   圓滿成就</a:t>
            </a:r>
          </a:p>
        </p:txBody>
      </p:sp>
      <p:sp>
        <p:nvSpPr>
          <p:cNvPr id="38" name="文字方塊 37">
            <a:extLst>
              <a:ext uri="{FF2B5EF4-FFF2-40B4-BE49-F238E27FC236}">
                <a16:creationId xmlns:a16="http://schemas.microsoft.com/office/drawing/2014/main" id="{6B7289B0-1EB1-4DE2-B8F2-B90501C1F67F}"/>
              </a:ext>
            </a:extLst>
          </p:cNvPr>
          <p:cNvSpPr txBox="1"/>
          <p:nvPr/>
        </p:nvSpPr>
        <p:spPr>
          <a:xfrm>
            <a:off x="7979154" y="3614251"/>
            <a:ext cx="2376000" cy="288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勇施菩薩陀羅尼咒</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大智光明   光輝晃耀</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由微而著   得其堅固</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喜悅欣然   安住之極</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堅定行道   付出無求</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如如自在   圓滿成就 </a:t>
            </a:r>
          </a:p>
        </p:txBody>
      </p:sp>
      <p:sp>
        <p:nvSpPr>
          <p:cNvPr id="16" name="文字方塊 15">
            <a:extLst>
              <a:ext uri="{FF2B5EF4-FFF2-40B4-BE49-F238E27FC236}">
                <a16:creationId xmlns:a16="http://schemas.microsoft.com/office/drawing/2014/main" id="{D6AD0A79-B9E9-4084-86F4-89A88BD52667}"/>
              </a:ext>
            </a:extLst>
          </p:cNvPr>
          <p:cNvSpPr txBox="1"/>
          <p:nvPr/>
        </p:nvSpPr>
        <p:spPr>
          <a:xfrm>
            <a:off x="1675855" y="597682"/>
            <a:ext cx="8679299" cy="28799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藥王菩薩陀羅尼咒</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奇妙微細   思想意念   念而無念   如如淨行</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寂然澹泊   志玄虛漠   默息解脫   濟度群生</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平等無邪   平等安和   盡而無盡   玄默澹然</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妙觀察智   總持一切   巍巍明淨   光相現前</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光耀於外   恃怙於內   究竟清淨   無有坑坎</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亦無高下   無有迴旋   亦無煩惱   其目清淨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無等等境   覺已超渡   觀佛及法   大眾妙音</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所說鮮明   光極清淨   而懷止足   盡真言相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盡除根節   曉了眾聲   隨其音響   宣無盡意</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字相無盡   字相無礙   無有窮盡   無所思念</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3" name="文字方塊 22">
            <a:extLst>
              <a:ext uri="{FF2B5EF4-FFF2-40B4-BE49-F238E27FC236}">
                <a16:creationId xmlns:a16="http://schemas.microsoft.com/office/drawing/2014/main" id="{555666A6-A30B-4675-A265-04BEA345CFF2}"/>
              </a:ext>
            </a:extLst>
          </p:cNvPr>
          <p:cNvSpPr txBox="1"/>
          <p:nvPr/>
        </p:nvSpPr>
        <p:spPr>
          <a:xfrm>
            <a:off x="1671983" y="3614251"/>
            <a:ext cx="2400657" cy="288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羅剎女等陀羅尼咒</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於是於斯   於爾極甚</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無我無身   無染而來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已興已生   嗟嘆不住</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消頭大疾   無得加害</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如然而來   圓滿成就</a:t>
            </a:r>
          </a:p>
        </p:txBody>
      </p:sp>
    </p:spTree>
    <p:extLst>
      <p:ext uri="{BB962C8B-B14F-4D97-AF65-F5344CB8AC3E}">
        <p14:creationId xmlns:p14="http://schemas.microsoft.com/office/powerpoint/2010/main" val="4013614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1" y="1964267"/>
            <a:ext cx="11160126" cy="2421464"/>
          </a:xfrm>
        </p:spPr>
        <p:txBody>
          <a:bodyPr>
            <a:normAutofit/>
          </a:bodyPr>
          <a:lstStyle/>
          <a:p>
            <a:r>
              <a:rPr lang="zh-CN" altLang="en-US" sz="7200" dirty="0"/>
              <a:t>法華心香</a:t>
            </a:r>
            <a:r>
              <a:rPr lang="zh-TW" altLang="en-US" sz="7200" dirty="0"/>
              <a:t>讀書會</a:t>
            </a:r>
            <a:br>
              <a:rPr lang="en-US" altLang="zh-CN" sz="7200" dirty="0"/>
            </a:br>
            <a:r>
              <a:rPr lang="zh-TW" altLang="en-US" sz="6700" dirty="0"/>
              <a:t>妙法蓮華經</a:t>
            </a:r>
            <a:r>
              <a:rPr lang="en-US" altLang="zh-TW" sz="6700" dirty="0"/>
              <a:t>-</a:t>
            </a:r>
            <a:r>
              <a:rPr lang="zh-TW" altLang="en-US" sz="6700" dirty="0"/>
              <a:t>妙莊嚴王本事品</a:t>
            </a:r>
            <a:endParaRPr lang="zh-TW" altLang="en-US" sz="7200" dirty="0"/>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a:xfrm>
            <a:off x="3962399" y="4385731"/>
            <a:ext cx="7197726" cy="1405467"/>
          </a:xfrm>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2019</a:t>
            </a:r>
            <a:r>
              <a:rPr lang="zh-TW" altLang="en-US" sz="3200" dirty="0"/>
              <a:t>年</a:t>
            </a:r>
            <a:r>
              <a:rPr lang="en-US" altLang="zh-TW" sz="3200" dirty="0"/>
              <a:t>01</a:t>
            </a:r>
            <a:r>
              <a:rPr lang="zh-TW" altLang="en-US" sz="3200" dirty="0"/>
              <a:t>月</a:t>
            </a:r>
            <a:r>
              <a:rPr lang="en-US" altLang="zh-TW" sz="3200" dirty="0"/>
              <a:t>23</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126173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47216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法華經妙莊嚴王本事品第二十七   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a:t>
            </a: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9196978" y="398583"/>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爾時佛告諸大眾乃往古世過無量無邊不可思議阿僧祇劫有佛名雲雷音宿王華智國名光明莊嚴劫名喜見彼佛法中有王名妙莊嚴</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6380726" y="398583"/>
            <a:ext cx="2769989"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其王夫人名曰淨德有二子一名淨藏二名淨眼是二子有大神力福德智慧久修菩薩所行之道六度四無量心三十七助道品諸大三昧</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6907875" y="3608051"/>
            <a:ext cx="248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父亦欲見佛可共俱往</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3862952" y="3608051"/>
            <a:ext cx="2988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二子求母親答應他們出家</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4894990" y="3133386"/>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夫人淨德二子淨藏淨眼有修行</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8455931" y="3133386"/>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雲雷音宿王華智佛國妙莊嚴王</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9448798" y="3608051"/>
            <a:ext cx="248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父見子神力心大歡喜</a:t>
            </a:r>
          </a:p>
        </p:txBody>
      </p:sp>
      <p:sp>
        <p:nvSpPr>
          <p:cNvPr id="19" name="文字方塊 18">
            <a:extLst>
              <a:ext uri="{FF2B5EF4-FFF2-40B4-BE49-F238E27FC236}">
                <a16:creationId xmlns:a16="http://schemas.microsoft.com/office/drawing/2014/main" id="{65E91D46-4384-4A9A-93DD-75EFBBA5241D}"/>
              </a:ext>
            </a:extLst>
          </p:cNvPr>
          <p:cNvSpPr txBox="1"/>
          <p:nvPr/>
        </p:nvSpPr>
        <p:spPr>
          <a:xfrm>
            <a:off x="1625292" y="398583"/>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母告子言汝父信受外道深著婆羅門法汝等應往白父與共俱去</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5" name="文字方塊 34">
            <a:extLst>
              <a:ext uri="{FF2B5EF4-FFF2-40B4-BE49-F238E27FC236}">
                <a16:creationId xmlns:a16="http://schemas.microsoft.com/office/drawing/2014/main" id="{854FEE6E-3E37-47F3-AF6E-1D7DCDF5D70B}"/>
              </a:ext>
            </a:extLst>
          </p:cNvPr>
          <p:cNvSpPr txBox="1"/>
          <p:nvPr/>
        </p:nvSpPr>
        <p:spPr>
          <a:xfrm>
            <a:off x="2342048" y="3133386"/>
            <a:ext cx="248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佛說法華二子欲供養</a:t>
            </a:r>
          </a:p>
        </p:txBody>
      </p:sp>
      <p:sp>
        <p:nvSpPr>
          <p:cNvPr id="37" name="文字方塊 36">
            <a:extLst>
              <a:ext uri="{FF2B5EF4-FFF2-40B4-BE49-F238E27FC236}">
                <a16:creationId xmlns:a16="http://schemas.microsoft.com/office/drawing/2014/main" id="{6C9125F3-88E6-46AF-A568-59DE61598112}"/>
              </a:ext>
            </a:extLst>
          </p:cNvPr>
          <p:cNvSpPr txBox="1"/>
          <p:nvPr/>
        </p:nvSpPr>
        <p:spPr>
          <a:xfrm>
            <a:off x="7012020" y="4102121"/>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汝等師為是誰二子白言彼雲雷音宿王華智佛今在七寶菩提樹下法座上坐廣說法華經是我等師父語子言我今亦欲見汝等師可共俱往</a:t>
            </a:r>
          </a:p>
        </p:txBody>
      </p:sp>
      <p:sp>
        <p:nvSpPr>
          <p:cNvPr id="38" name="文字方塊 37">
            <a:extLst>
              <a:ext uri="{FF2B5EF4-FFF2-40B4-BE49-F238E27FC236}">
                <a16:creationId xmlns:a16="http://schemas.microsoft.com/office/drawing/2014/main" id="{6B7289B0-1EB1-4DE2-B8F2-B90501C1F67F}"/>
              </a:ext>
            </a:extLst>
          </p:cNvPr>
          <p:cNvSpPr txBox="1"/>
          <p:nvPr/>
        </p:nvSpPr>
        <p:spPr>
          <a:xfrm>
            <a:off x="3333547" y="398583"/>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淨藏淨眼二子願母往詣雲雷音宿王華智佛所我等亦當侍從親近供養禮拜</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6" name="文字方塊 15">
            <a:extLst>
              <a:ext uri="{FF2B5EF4-FFF2-40B4-BE49-F238E27FC236}">
                <a16:creationId xmlns:a16="http://schemas.microsoft.com/office/drawing/2014/main" id="{D6AD0A79-B9E9-4084-86F4-89A88BD52667}"/>
              </a:ext>
            </a:extLst>
          </p:cNvPr>
          <p:cNvSpPr txBox="1"/>
          <p:nvPr/>
        </p:nvSpPr>
        <p:spPr>
          <a:xfrm>
            <a:off x="5041802" y="398583"/>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爾時彼佛欲引導妙莊嚴王及愍念眾生故說是法華經</a:t>
            </a:r>
          </a:p>
        </p:txBody>
      </p:sp>
      <p:sp>
        <p:nvSpPr>
          <p:cNvPr id="23" name="文字方塊 22">
            <a:extLst>
              <a:ext uri="{FF2B5EF4-FFF2-40B4-BE49-F238E27FC236}">
                <a16:creationId xmlns:a16="http://schemas.microsoft.com/office/drawing/2014/main" id="{555666A6-A30B-4675-A265-04BEA345CFF2}"/>
              </a:ext>
            </a:extLst>
          </p:cNvPr>
          <p:cNvSpPr txBox="1"/>
          <p:nvPr/>
        </p:nvSpPr>
        <p:spPr>
          <a:xfrm>
            <a:off x="5241661" y="4102121"/>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父王今已信解我等為父已作佛事願母見聽於彼佛所出家修道</a:t>
            </a:r>
          </a:p>
        </p:txBody>
      </p:sp>
      <p:sp>
        <p:nvSpPr>
          <p:cNvPr id="25" name="文字方塊 24">
            <a:extLst>
              <a:ext uri="{FF2B5EF4-FFF2-40B4-BE49-F238E27FC236}">
                <a16:creationId xmlns:a16="http://schemas.microsoft.com/office/drawing/2014/main" id="{F4AD714B-6D83-444A-944E-55E86D8692CC}"/>
              </a:ext>
            </a:extLst>
          </p:cNvPr>
          <p:cNvSpPr txBox="1"/>
          <p:nvPr/>
        </p:nvSpPr>
        <p:spPr>
          <a:xfrm>
            <a:off x="4209965" y="4102121"/>
            <a:ext cx="923330"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母即告言聽汝出家所以者何佛難值故</a:t>
            </a:r>
          </a:p>
        </p:txBody>
      </p:sp>
      <p:sp>
        <p:nvSpPr>
          <p:cNvPr id="27" name="文字方塊 26">
            <a:extLst>
              <a:ext uri="{FF2B5EF4-FFF2-40B4-BE49-F238E27FC236}">
                <a16:creationId xmlns:a16="http://schemas.microsoft.com/office/drawing/2014/main" id="{55B4A743-D9EE-42CB-B926-3A8B97A27FDC}"/>
              </a:ext>
            </a:extLst>
          </p:cNvPr>
          <p:cNvSpPr txBox="1"/>
          <p:nvPr/>
        </p:nvSpPr>
        <p:spPr>
          <a:xfrm>
            <a:off x="9890376" y="4102121"/>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於是二子現如是等種種神變令其父王心淨信解時父見子神力如是心大歡喜得未曾有</a:t>
            </a:r>
          </a:p>
        </p:txBody>
      </p:sp>
      <p:sp>
        <p:nvSpPr>
          <p:cNvPr id="26" name="文字方塊 25">
            <a:extLst>
              <a:ext uri="{FF2B5EF4-FFF2-40B4-BE49-F238E27FC236}">
                <a16:creationId xmlns:a16="http://schemas.microsoft.com/office/drawing/2014/main" id="{A33F9BFE-7609-4943-93E3-FF1415923BFB}"/>
              </a:ext>
            </a:extLst>
          </p:cNvPr>
          <p:cNvSpPr txBox="1"/>
          <p:nvPr/>
        </p:nvSpPr>
        <p:spPr>
          <a:xfrm>
            <a:off x="299913" y="3133386"/>
            <a:ext cx="1973193"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二子現神變度父</a:t>
            </a:r>
          </a:p>
        </p:txBody>
      </p:sp>
      <p:sp>
        <p:nvSpPr>
          <p:cNvPr id="28" name="文字方塊 27">
            <a:extLst>
              <a:ext uri="{FF2B5EF4-FFF2-40B4-BE49-F238E27FC236}">
                <a16:creationId xmlns:a16="http://schemas.microsoft.com/office/drawing/2014/main" id="{728B6B47-7801-4C6D-BC08-D43C656DFD11}"/>
              </a:ext>
            </a:extLst>
          </p:cNvPr>
          <p:cNvSpPr txBox="1"/>
          <p:nvPr/>
        </p:nvSpPr>
        <p:spPr>
          <a:xfrm>
            <a:off x="299913" y="3608051"/>
            <a:ext cx="1973193"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後宮萬人受持法</a:t>
            </a:r>
          </a:p>
        </p:txBody>
      </p:sp>
      <p:sp>
        <p:nvSpPr>
          <p:cNvPr id="29" name="文字方塊 28">
            <a:extLst>
              <a:ext uri="{FF2B5EF4-FFF2-40B4-BE49-F238E27FC236}">
                <a16:creationId xmlns:a16="http://schemas.microsoft.com/office/drawing/2014/main" id="{BFD912BF-1B78-4405-88DF-6CCC4EFAEB13}"/>
              </a:ext>
            </a:extLst>
          </p:cNvPr>
          <p:cNvSpPr txBox="1"/>
          <p:nvPr/>
        </p:nvSpPr>
        <p:spPr>
          <a:xfrm>
            <a:off x="2330029" y="3608051"/>
            <a:ext cx="1476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佛難得值喻</a:t>
            </a:r>
          </a:p>
        </p:txBody>
      </p:sp>
      <p:sp>
        <p:nvSpPr>
          <p:cNvPr id="31" name="文字方塊 30">
            <a:extLst>
              <a:ext uri="{FF2B5EF4-FFF2-40B4-BE49-F238E27FC236}">
                <a16:creationId xmlns:a16="http://schemas.microsoft.com/office/drawing/2014/main" id="{7D71D541-0F5B-4AD9-A301-BEA656769F4D}"/>
              </a:ext>
            </a:extLst>
          </p:cNvPr>
          <p:cNvSpPr txBox="1"/>
          <p:nvPr/>
        </p:nvSpPr>
        <p:spPr>
          <a:xfrm>
            <a:off x="286368" y="398583"/>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母告子言汝等當憂念汝父為現神變若得見者心必清淨</a:t>
            </a:r>
          </a:p>
        </p:txBody>
      </p:sp>
      <p:sp>
        <p:nvSpPr>
          <p:cNvPr id="32" name="文字方塊 31">
            <a:extLst>
              <a:ext uri="{FF2B5EF4-FFF2-40B4-BE49-F238E27FC236}">
                <a16:creationId xmlns:a16="http://schemas.microsoft.com/office/drawing/2014/main" id="{09E8DF61-63D5-4088-BE02-62F1A202E604}"/>
              </a:ext>
            </a:extLst>
          </p:cNvPr>
          <p:cNvSpPr txBox="1"/>
          <p:nvPr/>
        </p:nvSpPr>
        <p:spPr>
          <a:xfrm>
            <a:off x="1700942" y="4102121"/>
            <a:ext cx="2400657" cy="265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佛難得值如優曇缽羅華又如一眼之龜值浮木孔而我等宿福深厚生值佛法是故父母當聽我等令得出家</a:t>
            </a:r>
          </a:p>
        </p:txBody>
      </p:sp>
      <p:sp>
        <p:nvSpPr>
          <p:cNvPr id="34" name="文字方塊 33">
            <a:extLst>
              <a:ext uri="{FF2B5EF4-FFF2-40B4-BE49-F238E27FC236}">
                <a16:creationId xmlns:a16="http://schemas.microsoft.com/office/drawing/2014/main" id="{DCD8A1A3-1C48-4AB7-AD44-70803D2F7C8C}"/>
              </a:ext>
            </a:extLst>
          </p:cNvPr>
          <p:cNvSpPr txBox="1"/>
          <p:nvPr/>
        </p:nvSpPr>
        <p:spPr>
          <a:xfrm>
            <a:off x="299914" y="4102121"/>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彼時妙莊嚴王後宮八萬四千人皆悉堪任受持是法華經</a:t>
            </a:r>
          </a:p>
        </p:txBody>
      </p:sp>
    </p:spTree>
    <p:extLst>
      <p:ext uri="{BB962C8B-B14F-4D97-AF65-F5344CB8AC3E}">
        <p14:creationId xmlns:p14="http://schemas.microsoft.com/office/powerpoint/2010/main" val="2664075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47216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法華經妙莊嚴王本事品第二十七   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-2</a:t>
            </a: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9593402" y="387996"/>
            <a:ext cx="240065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淨眼菩薩於法華三昧久已通達淨藏菩薩通達離諸惡趣三昧其王夫人得諸佛集三昧能知諸佛祕密之藏</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6614021" y="3616305"/>
            <a:ext cx="276998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種善根故世世得善知識</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3772470" y="3616305"/>
            <a:ext cx="276998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妙莊嚴王讚歎佛讚嘆法</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6436552" y="3133386"/>
            <a:ext cx="1980018"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王與眷屬俱出家</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8489796" y="3133386"/>
            <a:ext cx="34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夫人淨德二子淨藏淨眼得三昧</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9455573" y="3616305"/>
            <a:ext cx="2524637"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此二子者是我善知識</a:t>
            </a:r>
          </a:p>
        </p:txBody>
      </p:sp>
      <p:sp>
        <p:nvSpPr>
          <p:cNvPr id="35" name="文字方塊 34">
            <a:extLst>
              <a:ext uri="{FF2B5EF4-FFF2-40B4-BE49-F238E27FC236}">
                <a16:creationId xmlns:a16="http://schemas.microsoft.com/office/drawing/2014/main" id="{854FEE6E-3E37-47F3-AF6E-1D7DCDF5D70B}"/>
              </a:ext>
            </a:extLst>
          </p:cNvPr>
          <p:cNvSpPr txBox="1"/>
          <p:nvPr/>
        </p:nvSpPr>
        <p:spPr>
          <a:xfrm>
            <a:off x="1953430" y="3133386"/>
            <a:ext cx="1980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佛授記娑羅樹王</a:t>
            </a:r>
          </a:p>
        </p:txBody>
      </p:sp>
      <p:sp>
        <p:nvSpPr>
          <p:cNvPr id="37" name="文字方塊 36">
            <a:extLst>
              <a:ext uri="{FF2B5EF4-FFF2-40B4-BE49-F238E27FC236}">
                <a16:creationId xmlns:a16="http://schemas.microsoft.com/office/drawing/2014/main" id="{6C9125F3-88E6-46AF-A568-59DE61598112}"/>
              </a:ext>
            </a:extLst>
          </p:cNvPr>
          <p:cNvSpPr txBox="1"/>
          <p:nvPr/>
        </p:nvSpPr>
        <p:spPr>
          <a:xfrm>
            <a:off x="10312350" y="4099224"/>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世尊此二子者是我善知識為欲發起宿世善根饒益我故來生我家</a:t>
            </a:r>
          </a:p>
        </p:txBody>
      </p:sp>
      <p:sp>
        <p:nvSpPr>
          <p:cNvPr id="38" name="文字方塊 37">
            <a:extLst>
              <a:ext uri="{FF2B5EF4-FFF2-40B4-BE49-F238E27FC236}">
                <a16:creationId xmlns:a16="http://schemas.microsoft.com/office/drawing/2014/main" id="{6B7289B0-1EB1-4DE2-B8F2-B90501C1F67F}"/>
              </a:ext>
            </a:extLst>
          </p:cNvPr>
          <p:cNvSpPr txBox="1"/>
          <p:nvPr/>
        </p:nvSpPr>
        <p:spPr>
          <a:xfrm>
            <a:off x="5408845" y="387996"/>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爾時彼佛為王說法示教利喜王大歡悅妙莊嚴王及其夫人解頸真珠瓔珞價值百千以散佛上</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6" name="文字方塊 15">
            <a:extLst>
              <a:ext uri="{FF2B5EF4-FFF2-40B4-BE49-F238E27FC236}">
                <a16:creationId xmlns:a16="http://schemas.microsoft.com/office/drawing/2014/main" id="{D6AD0A79-B9E9-4084-86F4-89A88BD52667}"/>
              </a:ext>
            </a:extLst>
          </p:cNvPr>
          <p:cNvSpPr txBox="1"/>
          <p:nvPr/>
        </p:nvSpPr>
        <p:spPr>
          <a:xfrm>
            <a:off x="7487577" y="387996"/>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妙莊嚴王與群臣眷屬俱淨德夫人與後宮婇女眷屬俱其王二子與四萬二千人俱一時共詣佛所</a:t>
            </a:r>
          </a:p>
        </p:txBody>
      </p:sp>
      <p:sp>
        <p:nvSpPr>
          <p:cNvPr id="23" name="文字方塊 22">
            <a:extLst>
              <a:ext uri="{FF2B5EF4-FFF2-40B4-BE49-F238E27FC236}">
                <a16:creationId xmlns:a16="http://schemas.microsoft.com/office/drawing/2014/main" id="{555666A6-A30B-4675-A265-04BEA345CFF2}"/>
              </a:ext>
            </a:extLst>
          </p:cNvPr>
          <p:cNvSpPr txBox="1"/>
          <p:nvPr/>
        </p:nvSpPr>
        <p:spPr>
          <a:xfrm>
            <a:off x="7495313" y="4099224"/>
            <a:ext cx="2769989"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佛告妙莊嚴王言如是如是若善男子善女人種善根故世世得善知識其善知識能作佛事示教利喜令入阿耨多羅三藐三菩提</a:t>
            </a:r>
          </a:p>
        </p:txBody>
      </p:sp>
      <p:sp>
        <p:nvSpPr>
          <p:cNvPr id="27" name="文字方塊 26">
            <a:extLst>
              <a:ext uri="{FF2B5EF4-FFF2-40B4-BE49-F238E27FC236}">
                <a16:creationId xmlns:a16="http://schemas.microsoft.com/office/drawing/2014/main" id="{55B4A743-D9EE-42CB-B926-3A8B97A27FDC}"/>
              </a:ext>
            </a:extLst>
          </p:cNvPr>
          <p:cNvSpPr txBox="1"/>
          <p:nvPr/>
        </p:nvSpPr>
        <p:spPr>
          <a:xfrm>
            <a:off x="143385" y="387996"/>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其王即時以國付弟於佛法中出家修道於八萬四千歲常勤精進修行妙法華經過是已後得一切淨功德莊嚴三昧</a:t>
            </a:r>
          </a:p>
        </p:txBody>
      </p:sp>
      <p:sp>
        <p:nvSpPr>
          <p:cNvPr id="26" name="文字方塊 25">
            <a:extLst>
              <a:ext uri="{FF2B5EF4-FFF2-40B4-BE49-F238E27FC236}">
                <a16:creationId xmlns:a16="http://schemas.microsoft.com/office/drawing/2014/main" id="{A33F9BFE-7609-4943-93E3-FF1415923BFB}"/>
              </a:ext>
            </a:extLst>
          </p:cNvPr>
          <p:cNvSpPr txBox="1"/>
          <p:nvPr/>
        </p:nvSpPr>
        <p:spPr>
          <a:xfrm>
            <a:off x="152204" y="3133386"/>
            <a:ext cx="1728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王修行得三昧</a:t>
            </a:r>
          </a:p>
        </p:txBody>
      </p:sp>
      <p:sp>
        <p:nvSpPr>
          <p:cNvPr id="28" name="文字方塊 27">
            <a:extLst>
              <a:ext uri="{FF2B5EF4-FFF2-40B4-BE49-F238E27FC236}">
                <a16:creationId xmlns:a16="http://schemas.microsoft.com/office/drawing/2014/main" id="{728B6B47-7801-4C6D-BC08-D43C656DFD11}"/>
              </a:ext>
            </a:extLst>
          </p:cNvPr>
          <p:cNvSpPr txBox="1"/>
          <p:nvPr/>
        </p:nvSpPr>
        <p:spPr>
          <a:xfrm>
            <a:off x="152204" y="3616305"/>
            <a:ext cx="2524637"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妙莊嚴王本事品功德</a:t>
            </a:r>
          </a:p>
        </p:txBody>
      </p:sp>
      <p:sp>
        <p:nvSpPr>
          <p:cNvPr id="31" name="文字方塊 30">
            <a:extLst>
              <a:ext uri="{FF2B5EF4-FFF2-40B4-BE49-F238E27FC236}">
                <a16:creationId xmlns:a16="http://schemas.microsoft.com/office/drawing/2014/main" id="{7D71D541-0F5B-4AD9-A301-BEA656769F4D}"/>
              </a:ext>
            </a:extLst>
          </p:cNvPr>
          <p:cNvSpPr txBox="1"/>
          <p:nvPr/>
        </p:nvSpPr>
        <p:spPr>
          <a:xfrm>
            <a:off x="2591449" y="387996"/>
            <a:ext cx="2769989"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雲雷音宿王華智佛告四眾言汝等見是妙莊嚴王此王於我法中作比丘精勤修習助佛道法當得作佛號娑羅樹王國名大光劫名大高王</a:t>
            </a:r>
          </a:p>
        </p:txBody>
      </p:sp>
      <p:sp>
        <p:nvSpPr>
          <p:cNvPr id="32" name="文字方塊 31">
            <a:extLst>
              <a:ext uri="{FF2B5EF4-FFF2-40B4-BE49-F238E27FC236}">
                <a16:creationId xmlns:a16="http://schemas.microsoft.com/office/drawing/2014/main" id="{09E8DF61-63D5-4088-BE02-62F1A202E604}"/>
              </a:ext>
            </a:extLst>
          </p:cNvPr>
          <p:cNvSpPr txBox="1"/>
          <p:nvPr/>
        </p:nvSpPr>
        <p:spPr>
          <a:xfrm>
            <a:off x="3939614" y="4099224"/>
            <a:ext cx="350865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妙莊嚴王讚歎佛如是等無量百千萬億功德已世尊未曾有也如來之法具足成就不可思議微妙功德教誡所行安隱快善我從今日不復自隨心行不生邪見憍慢瞋恚諸惡之心</a:t>
            </a:r>
          </a:p>
        </p:txBody>
      </p:sp>
      <p:sp>
        <p:nvSpPr>
          <p:cNvPr id="34" name="文字方塊 33">
            <a:extLst>
              <a:ext uri="{FF2B5EF4-FFF2-40B4-BE49-F238E27FC236}">
                <a16:creationId xmlns:a16="http://schemas.microsoft.com/office/drawing/2014/main" id="{DCD8A1A3-1C48-4AB7-AD44-70803D2F7C8C}"/>
              </a:ext>
            </a:extLst>
          </p:cNvPr>
          <p:cNvSpPr txBox="1"/>
          <p:nvPr/>
        </p:nvSpPr>
        <p:spPr>
          <a:xfrm>
            <a:off x="1861243" y="4099224"/>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妙莊嚴王今華德菩薩是其淨德夫人今佛前光照莊嚴相菩薩是其二子者今藥王菩薩藥上菩薩是</a:t>
            </a:r>
          </a:p>
        </p:txBody>
      </p:sp>
      <p:sp>
        <p:nvSpPr>
          <p:cNvPr id="36" name="文字方塊 35">
            <a:extLst>
              <a:ext uri="{FF2B5EF4-FFF2-40B4-BE49-F238E27FC236}">
                <a16:creationId xmlns:a16="http://schemas.microsoft.com/office/drawing/2014/main" id="{283349A7-D12E-45DF-9666-762E8D9E83AD}"/>
              </a:ext>
            </a:extLst>
          </p:cNvPr>
          <p:cNvSpPr txBox="1"/>
          <p:nvPr/>
        </p:nvSpPr>
        <p:spPr>
          <a:xfrm>
            <a:off x="152204" y="4099224"/>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佛說是妙莊嚴王本事品時八萬四千人遠塵離垢於諸法中得法眼淨</a:t>
            </a:r>
          </a:p>
        </p:txBody>
      </p:sp>
      <p:sp>
        <p:nvSpPr>
          <p:cNvPr id="25" name="文字方塊 24">
            <a:extLst>
              <a:ext uri="{FF2B5EF4-FFF2-40B4-BE49-F238E27FC236}">
                <a16:creationId xmlns:a16="http://schemas.microsoft.com/office/drawing/2014/main" id="{4CBE0818-4973-4A1C-A7AE-1B2C98D21036}"/>
              </a:ext>
            </a:extLst>
          </p:cNvPr>
          <p:cNvSpPr txBox="1"/>
          <p:nvPr/>
        </p:nvSpPr>
        <p:spPr>
          <a:xfrm>
            <a:off x="4006656" y="3133386"/>
            <a:ext cx="235667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佛為說法王供養佛</a:t>
            </a:r>
          </a:p>
        </p:txBody>
      </p:sp>
      <p:sp>
        <p:nvSpPr>
          <p:cNvPr id="39" name="文字方塊 38">
            <a:extLst>
              <a:ext uri="{FF2B5EF4-FFF2-40B4-BE49-F238E27FC236}">
                <a16:creationId xmlns:a16="http://schemas.microsoft.com/office/drawing/2014/main" id="{4C579235-B146-4AD1-9B8C-1777AE32BA5C}"/>
              </a:ext>
            </a:extLst>
          </p:cNvPr>
          <p:cNvSpPr txBox="1"/>
          <p:nvPr/>
        </p:nvSpPr>
        <p:spPr>
          <a:xfrm>
            <a:off x="2748403" y="3616305"/>
            <a:ext cx="952505"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今身分</a:t>
            </a:r>
          </a:p>
        </p:txBody>
      </p:sp>
    </p:spTree>
    <p:extLst>
      <p:ext uri="{BB962C8B-B14F-4D97-AF65-F5344CB8AC3E}">
        <p14:creationId xmlns:p14="http://schemas.microsoft.com/office/powerpoint/2010/main" val="2663157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a:xfrm>
            <a:off x="1" y="1964267"/>
            <a:ext cx="11160126" cy="2421464"/>
          </a:xfrm>
        </p:spPr>
        <p:txBody>
          <a:bodyPr>
            <a:normAutofit/>
          </a:bodyPr>
          <a:lstStyle/>
          <a:p>
            <a:r>
              <a:rPr lang="zh-CN" altLang="en-US" sz="7200" dirty="0"/>
              <a:t>法華心香</a:t>
            </a:r>
            <a:r>
              <a:rPr lang="zh-TW" altLang="en-US" sz="7200" dirty="0"/>
              <a:t>讀書會</a:t>
            </a:r>
            <a:br>
              <a:rPr lang="en-US" altLang="zh-CN" sz="7200" dirty="0"/>
            </a:br>
            <a:r>
              <a:rPr lang="zh-TW" altLang="en-US" sz="6700" dirty="0"/>
              <a:t>妙法蓮華經</a:t>
            </a:r>
            <a:r>
              <a:rPr lang="en-US" altLang="zh-TW" sz="6700" dirty="0"/>
              <a:t>-</a:t>
            </a:r>
            <a:r>
              <a:rPr lang="zh-TW" altLang="en-US" sz="6700" dirty="0"/>
              <a:t>普賢菩薩勸發品</a:t>
            </a:r>
            <a:endParaRPr lang="zh-TW" altLang="en-US" sz="7200" dirty="0"/>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2019</a:t>
            </a:r>
            <a:r>
              <a:rPr lang="zh-TW" altLang="en-US" sz="3200" dirty="0"/>
              <a:t>年</a:t>
            </a:r>
            <a:r>
              <a:rPr lang="en-US" altLang="zh-TW" sz="3200" dirty="0"/>
              <a:t>02</a:t>
            </a:r>
            <a:r>
              <a:rPr lang="zh-TW" altLang="en-US" sz="3200" dirty="0"/>
              <a:t>月</a:t>
            </a:r>
            <a:r>
              <a:rPr lang="en-US" altLang="zh-TW" sz="3200" dirty="0"/>
              <a:t>27</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025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074554-6454-4786-98BE-E7BD95F52A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47216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法華經普賢菩薩勸發品第二十八   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a:t>
            </a: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0" name="文字方塊 29">
            <a:extLst>
              <a:ext uri="{FF2B5EF4-FFF2-40B4-BE49-F238E27FC236}">
                <a16:creationId xmlns:a16="http://schemas.microsoft.com/office/drawing/2014/main" id="{588DA5D0-3EBC-4312-B06C-69AF24A51249}"/>
              </a:ext>
            </a:extLst>
          </p:cNvPr>
          <p:cNvSpPr txBox="1"/>
          <p:nvPr/>
        </p:nvSpPr>
        <p:spPr>
          <a:xfrm>
            <a:off x="10291428" y="392586"/>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爾時普賢菩薩以自在神通力威德名聞與大菩薩無量無邊不可稱數從東方來</a:t>
            </a:r>
          </a:p>
        </p:txBody>
      </p:sp>
      <p:sp>
        <p:nvSpPr>
          <p:cNvPr id="33" name="文字方塊 32">
            <a:extLst>
              <a:ext uri="{FF2B5EF4-FFF2-40B4-BE49-F238E27FC236}">
                <a16:creationId xmlns:a16="http://schemas.microsoft.com/office/drawing/2014/main" id="{272A5BA8-1664-49D7-AAC7-A035A453C522}"/>
              </a:ext>
            </a:extLst>
          </p:cNvPr>
          <p:cNvSpPr txBox="1"/>
          <p:nvPr/>
        </p:nvSpPr>
        <p:spPr>
          <a:xfrm>
            <a:off x="8948635" y="392586"/>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我於寶威德上王佛國遙聞此娑婆世界說法華經</a:t>
            </a:r>
          </a:p>
        </p:txBody>
      </p:sp>
      <p:sp>
        <p:nvSpPr>
          <p:cNvPr id="4" name="文字方塊 3">
            <a:extLst>
              <a:ext uri="{FF2B5EF4-FFF2-40B4-BE49-F238E27FC236}">
                <a16:creationId xmlns:a16="http://schemas.microsoft.com/office/drawing/2014/main" id="{6EEDA3A3-A7E6-4BEF-B35A-B7D898C590C7}"/>
              </a:ext>
            </a:extLst>
          </p:cNvPr>
          <p:cNvSpPr txBox="1"/>
          <p:nvPr/>
        </p:nvSpPr>
        <p:spPr>
          <a:xfrm>
            <a:off x="4819927" y="3612080"/>
            <a:ext cx="4054545"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法華經行閻浮提皆是普賢威神之力</a:t>
            </a:r>
          </a:p>
        </p:txBody>
      </p:sp>
      <p:sp>
        <p:nvSpPr>
          <p:cNvPr id="20" name="文字方塊 19">
            <a:extLst>
              <a:ext uri="{FF2B5EF4-FFF2-40B4-BE49-F238E27FC236}">
                <a16:creationId xmlns:a16="http://schemas.microsoft.com/office/drawing/2014/main" id="{5C596850-CC90-4454-A65F-5BBFE99B2E57}"/>
              </a:ext>
            </a:extLst>
          </p:cNvPr>
          <p:cNvSpPr txBox="1"/>
          <p:nvPr/>
        </p:nvSpPr>
        <p:spPr>
          <a:xfrm>
            <a:off x="1694510" y="3612080"/>
            <a:ext cx="3051253"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佛陀守護能受持普賢名者</a:t>
            </a:r>
          </a:p>
        </p:txBody>
      </p:sp>
      <p:sp>
        <p:nvSpPr>
          <p:cNvPr id="22" name="文字方塊 21">
            <a:extLst>
              <a:ext uri="{FF2B5EF4-FFF2-40B4-BE49-F238E27FC236}">
                <a16:creationId xmlns:a16="http://schemas.microsoft.com/office/drawing/2014/main" id="{1B79B470-7AA7-47EC-A3EE-7003F4233276}"/>
              </a:ext>
            </a:extLst>
          </p:cNvPr>
          <p:cNvSpPr txBox="1"/>
          <p:nvPr/>
        </p:nvSpPr>
        <p:spPr>
          <a:xfrm>
            <a:off x="5424495" y="3132885"/>
            <a:ext cx="248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成就四法當得法華經</a:t>
            </a:r>
          </a:p>
        </p:txBody>
      </p:sp>
      <p:sp>
        <p:nvSpPr>
          <p:cNvPr id="21" name="文字方塊 20">
            <a:extLst>
              <a:ext uri="{FF2B5EF4-FFF2-40B4-BE49-F238E27FC236}">
                <a16:creationId xmlns:a16="http://schemas.microsoft.com/office/drawing/2014/main" id="{A5B9D586-3BDE-4D7F-9247-1AF092C17F3C}"/>
              </a:ext>
            </a:extLst>
          </p:cNvPr>
          <p:cNvSpPr txBox="1"/>
          <p:nvPr/>
        </p:nvSpPr>
        <p:spPr>
          <a:xfrm>
            <a:off x="7951572" y="3132885"/>
            <a:ext cx="3996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普賢菩薩從寶威德上王佛國來聽法</a:t>
            </a:r>
          </a:p>
        </p:txBody>
      </p:sp>
      <p:sp>
        <p:nvSpPr>
          <p:cNvPr id="24" name="文字方塊 23">
            <a:extLst>
              <a:ext uri="{FF2B5EF4-FFF2-40B4-BE49-F238E27FC236}">
                <a16:creationId xmlns:a16="http://schemas.microsoft.com/office/drawing/2014/main" id="{AE1C767D-B96F-4244-AAD4-BB689579C9B5}"/>
              </a:ext>
            </a:extLst>
          </p:cNvPr>
          <p:cNvSpPr txBox="1"/>
          <p:nvPr/>
        </p:nvSpPr>
        <p:spPr>
          <a:xfrm>
            <a:off x="8948635" y="3612080"/>
            <a:ext cx="2988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普賢以陀羅尼咒守護持者</a:t>
            </a:r>
          </a:p>
        </p:txBody>
      </p:sp>
      <p:sp>
        <p:nvSpPr>
          <p:cNvPr id="19" name="文字方塊 18">
            <a:extLst>
              <a:ext uri="{FF2B5EF4-FFF2-40B4-BE49-F238E27FC236}">
                <a16:creationId xmlns:a16="http://schemas.microsoft.com/office/drawing/2014/main" id="{65E91D46-4384-4A9A-93DD-75EFBBA5241D}"/>
              </a:ext>
            </a:extLst>
          </p:cNvPr>
          <p:cNvSpPr txBox="1"/>
          <p:nvPr/>
        </p:nvSpPr>
        <p:spPr>
          <a:xfrm>
            <a:off x="118943" y="392586"/>
            <a:ext cx="2031325"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爾時受持讀誦法華經者得見我身甚大歡喜轉復精進以見我故即得三昧及陀羅尼</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5" name="文字方塊 34">
            <a:extLst>
              <a:ext uri="{FF2B5EF4-FFF2-40B4-BE49-F238E27FC236}">
                <a16:creationId xmlns:a16="http://schemas.microsoft.com/office/drawing/2014/main" id="{854FEE6E-3E37-47F3-AF6E-1D7DCDF5D70B}"/>
              </a:ext>
            </a:extLst>
          </p:cNvPr>
          <p:cNvSpPr txBox="1"/>
          <p:nvPr/>
        </p:nvSpPr>
        <p:spPr>
          <a:xfrm>
            <a:off x="2897417" y="3132885"/>
            <a:ext cx="2484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普賢發願守護持經者</a:t>
            </a:r>
          </a:p>
        </p:txBody>
      </p:sp>
      <p:sp>
        <p:nvSpPr>
          <p:cNvPr id="37" name="文字方塊 36">
            <a:extLst>
              <a:ext uri="{FF2B5EF4-FFF2-40B4-BE49-F238E27FC236}">
                <a16:creationId xmlns:a16="http://schemas.microsoft.com/office/drawing/2014/main" id="{6C9125F3-88E6-46AF-A568-59DE61598112}"/>
              </a:ext>
            </a:extLst>
          </p:cNvPr>
          <p:cNvSpPr txBox="1"/>
          <p:nvPr/>
        </p:nvSpPr>
        <p:spPr>
          <a:xfrm>
            <a:off x="10648403" y="4069429"/>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欲修習是法華經於三七日中應一心精進</a:t>
            </a:r>
          </a:p>
        </p:txBody>
      </p:sp>
      <p:sp>
        <p:nvSpPr>
          <p:cNvPr id="38" name="文字方塊 37">
            <a:extLst>
              <a:ext uri="{FF2B5EF4-FFF2-40B4-BE49-F238E27FC236}">
                <a16:creationId xmlns:a16="http://schemas.microsoft.com/office/drawing/2014/main" id="{6B7289B0-1EB1-4DE2-B8F2-B90501C1F67F}"/>
              </a:ext>
            </a:extLst>
          </p:cNvPr>
          <p:cNvSpPr txBox="1"/>
          <p:nvPr/>
        </p:nvSpPr>
        <p:spPr>
          <a:xfrm>
            <a:off x="2200399" y="392586"/>
            <a:ext cx="240065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賢菩薩白佛言世尊於後五百歲濁惡世中其有受持是經典者我當守護除其衰患令得安隱使無伺求得其便者</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6" name="文字方塊 15">
            <a:extLst>
              <a:ext uri="{FF2B5EF4-FFF2-40B4-BE49-F238E27FC236}">
                <a16:creationId xmlns:a16="http://schemas.microsoft.com/office/drawing/2014/main" id="{D6AD0A79-B9E9-4084-86F4-89A88BD52667}"/>
              </a:ext>
            </a:extLst>
          </p:cNvPr>
          <p:cNvSpPr txBox="1"/>
          <p:nvPr/>
        </p:nvSpPr>
        <p:spPr>
          <a:xfrm>
            <a:off x="4651187" y="392586"/>
            <a:ext cx="4247317" cy="2651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若善男子善女人於如來滅後云何能得是法華經佛告普賢菩薩若善男子善女人成就四法於如來滅後當得是法華經</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一者為諸佛護念</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二者植眾德本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三者入正定聚</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四者發救一切眾生之心</a:t>
            </a:r>
          </a:p>
        </p:txBody>
      </p:sp>
      <p:sp>
        <p:nvSpPr>
          <p:cNvPr id="23" name="文字方塊 22">
            <a:extLst>
              <a:ext uri="{FF2B5EF4-FFF2-40B4-BE49-F238E27FC236}">
                <a16:creationId xmlns:a16="http://schemas.microsoft.com/office/drawing/2014/main" id="{555666A6-A30B-4675-A265-04BEA345CFF2}"/>
              </a:ext>
            </a:extLst>
          </p:cNvPr>
          <p:cNvSpPr txBox="1"/>
          <p:nvPr/>
        </p:nvSpPr>
        <p:spPr>
          <a:xfrm>
            <a:off x="9278992" y="4069429"/>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唯願世尊聽我說此陀羅尼咒即於佛前而說咒曰</a:t>
            </a:r>
          </a:p>
        </p:txBody>
      </p:sp>
      <p:sp>
        <p:nvSpPr>
          <p:cNvPr id="27" name="文字方塊 26">
            <a:extLst>
              <a:ext uri="{FF2B5EF4-FFF2-40B4-BE49-F238E27FC236}">
                <a16:creationId xmlns:a16="http://schemas.microsoft.com/office/drawing/2014/main" id="{55B4A743-D9EE-42CB-B926-3A8B97A27FDC}"/>
              </a:ext>
            </a:extLst>
          </p:cNvPr>
          <p:cNvSpPr txBox="1"/>
          <p:nvPr/>
        </p:nvSpPr>
        <p:spPr>
          <a:xfrm>
            <a:off x="3954850" y="4069429"/>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我今以神通力故守護是經於如來滅後閻浮提內廣令流布使不斷絕</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6" name="文字方塊 25">
            <a:extLst>
              <a:ext uri="{FF2B5EF4-FFF2-40B4-BE49-F238E27FC236}">
                <a16:creationId xmlns:a16="http://schemas.microsoft.com/office/drawing/2014/main" id="{A33F9BFE-7609-4943-93E3-FF1415923BFB}"/>
              </a:ext>
            </a:extLst>
          </p:cNvPr>
          <p:cNvSpPr txBox="1"/>
          <p:nvPr/>
        </p:nvSpPr>
        <p:spPr>
          <a:xfrm>
            <a:off x="118339" y="3132885"/>
            <a:ext cx="27360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令持者得三昧及陀羅尼</a:t>
            </a:r>
          </a:p>
        </p:txBody>
      </p:sp>
      <p:sp>
        <p:nvSpPr>
          <p:cNvPr id="28" name="文字方塊 27">
            <a:extLst>
              <a:ext uri="{FF2B5EF4-FFF2-40B4-BE49-F238E27FC236}">
                <a16:creationId xmlns:a16="http://schemas.microsoft.com/office/drawing/2014/main" id="{728B6B47-7801-4C6D-BC08-D43C656DFD11}"/>
              </a:ext>
            </a:extLst>
          </p:cNvPr>
          <p:cNvSpPr txBox="1"/>
          <p:nvPr/>
        </p:nvSpPr>
        <p:spPr>
          <a:xfrm>
            <a:off x="111566" y="3612080"/>
            <a:ext cx="150878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本品的功德</a:t>
            </a:r>
          </a:p>
        </p:txBody>
      </p:sp>
      <p:sp>
        <p:nvSpPr>
          <p:cNvPr id="29" name="文字方塊 28">
            <a:extLst>
              <a:ext uri="{FF2B5EF4-FFF2-40B4-BE49-F238E27FC236}">
                <a16:creationId xmlns:a16="http://schemas.microsoft.com/office/drawing/2014/main" id="{8685DBE6-8EE1-4F49-82FC-4DAC1C22C9F2}"/>
              </a:ext>
            </a:extLst>
          </p:cNvPr>
          <p:cNvSpPr txBox="1"/>
          <p:nvPr/>
        </p:nvSpPr>
        <p:spPr>
          <a:xfrm>
            <a:off x="5693591" y="4069429"/>
            <a:ext cx="350865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若法華經行閻浮提有受持者應作此念皆是普賢威神之力若有受持讀誦正憶念解其義趣如說修行當知是人行普賢行智者應當一心自書若使人書受持讀誦正憶念如說修行</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2" name="文字方塊 31">
            <a:extLst>
              <a:ext uri="{FF2B5EF4-FFF2-40B4-BE49-F238E27FC236}">
                <a16:creationId xmlns:a16="http://schemas.microsoft.com/office/drawing/2014/main" id="{9AFEF9D6-14FB-4A5D-9B96-1C2A743A4A03}"/>
              </a:ext>
            </a:extLst>
          </p:cNvPr>
          <p:cNvSpPr txBox="1"/>
          <p:nvPr/>
        </p:nvSpPr>
        <p:spPr>
          <a:xfrm>
            <a:off x="2585440" y="4069429"/>
            <a:ext cx="1292662"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我當以神通力守護能受持普賢菩薩名者</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4" name="文字方塊 33">
            <a:extLst>
              <a:ext uri="{FF2B5EF4-FFF2-40B4-BE49-F238E27FC236}">
                <a16:creationId xmlns:a16="http://schemas.microsoft.com/office/drawing/2014/main" id="{BDD90709-B62A-4F16-8EDA-979B4D9B8934}"/>
              </a:ext>
            </a:extLst>
          </p:cNvPr>
          <p:cNvSpPr txBox="1"/>
          <p:nvPr/>
        </p:nvSpPr>
        <p:spPr>
          <a:xfrm>
            <a:off x="108035" y="4069429"/>
            <a:ext cx="2400657"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說是普賢勸發品時恒河沙等無量無邊菩薩得百千萬億旋陀羅尼三千大千世界微塵等諸菩薩具普賢道</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254784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A82D955C-FC7C-439E-BCA3-C4EAA068BC92}"/>
              </a:ext>
            </a:extLst>
          </p:cNvPr>
          <p:cNvSpPr txBox="1"/>
          <p:nvPr/>
        </p:nvSpPr>
        <p:spPr>
          <a:xfrm>
            <a:off x="391675" y="29934"/>
            <a:ext cx="47216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法華經普賢菩薩勸發品第二十八   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-2</a:t>
            </a:r>
          </a:p>
        </p:txBody>
      </p:sp>
      <p:sp>
        <p:nvSpPr>
          <p:cNvPr id="23" name="文字方塊 22">
            <a:extLst>
              <a:ext uri="{FF2B5EF4-FFF2-40B4-BE49-F238E27FC236}">
                <a16:creationId xmlns:a16="http://schemas.microsoft.com/office/drawing/2014/main" id="{555666A6-A30B-4675-A265-04BEA345CFF2}"/>
              </a:ext>
            </a:extLst>
          </p:cNvPr>
          <p:cNvSpPr txBox="1"/>
          <p:nvPr/>
        </p:nvSpPr>
        <p:spPr>
          <a:xfrm>
            <a:off x="5612715" y="399266"/>
            <a:ext cx="4616648" cy="62749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普賢菩薩陀羅尼咒</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無我除我   於本不生   際顯護持   無非方便</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甚為柔軟   甚為柔弱   微妙句見   佛力迴向</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得極護持   是佛知見   行陀羅尼   總體眾說</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興諸梵行   播諸法語   所行入妙   密察眾音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盡諸眾會   除諸眾趣   無量無數   難計諸句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三世數等   妙觀諸法   無量無數   眾所趣向</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三世如一   自在無繫   全在三昧   隨緣活躍</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樂學諸法   曉眾生音   師子娛樂   妙觀諸法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隨諸有情   所發音訊   善巧引入   無上道趣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作師子吼   具備無上   救度大力   圓滿成就</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pic>
        <p:nvPicPr>
          <p:cNvPr id="5" name="圖片 4">
            <a:extLst>
              <a:ext uri="{FF2B5EF4-FFF2-40B4-BE49-F238E27FC236}">
                <a16:creationId xmlns:a16="http://schemas.microsoft.com/office/drawing/2014/main" id="{DAFF9EAE-0CD5-46EB-BE53-A9F08015FA01}"/>
              </a:ext>
            </a:extLst>
          </p:cNvPr>
          <p:cNvPicPr>
            <a:picLocks noChangeAspect="1"/>
          </p:cNvPicPr>
          <p:nvPr/>
        </p:nvPicPr>
        <p:blipFill>
          <a:blip r:embed="rId3"/>
          <a:stretch>
            <a:fillRect/>
          </a:stretch>
        </p:blipFill>
        <p:spPr>
          <a:xfrm>
            <a:off x="1203776" y="2108886"/>
            <a:ext cx="3216875" cy="3216875"/>
          </a:xfrm>
          <a:prstGeom prst="ellipse">
            <a:avLst/>
          </a:prstGeom>
          <a:ln>
            <a:noFill/>
          </a:ln>
          <a:effectLst>
            <a:softEdge rad="112500"/>
          </a:effectLst>
        </p:spPr>
      </p:pic>
    </p:spTree>
    <p:extLst>
      <p:ext uri="{BB962C8B-B14F-4D97-AF65-F5344CB8AC3E}">
        <p14:creationId xmlns:p14="http://schemas.microsoft.com/office/powerpoint/2010/main" val="375294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30EFD73E-D8C7-4285-8959-573BD06F0B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B33B5EBB-4498-4F40-A5B3-A5C52E1780FD}"/>
              </a:ext>
            </a:extLst>
          </p:cNvPr>
          <p:cNvSpPr txBox="1"/>
          <p:nvPr/>
        </p:nvSpPr>
        <p:spPr>
          <a:xfrm>
            <a:off x="11109956" y="555422"/>
            <a:ext cx="553998" cy="35766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大長者其年衰邁財富無量</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6" name="箭號: 向左 5">
            <a:extLst>
              <a:ext uri="{FF2B5EF4-FFF2-40B4-BE49-F238E27FC236}">
                <a16:creationId xmlns:a16="http://schemas.microsoft.com/office/drawing/2014/main" id="{34ED8084-6911-4AE6-8C75-E0A40292D332}"/>
              </a:ext>
            </a:extLst>
          </p:cNvPr>
          <p:cNvSpPr/>
          <p:nvPr/>
        </p:nvSpPr>
        <p:spPr>
          <a:xfrm>
            <a:off x="10815223" y="276546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1A4794DC-7BA4-4775-B013-439F04DF7C07}"/>
              </a:ext>
            </a:extLst>
          </p:cNvPr>
          <p:cNvSpPr txBox="1"/>
          <p:nvPr/>
        </p:nvSpPr>
        <p:spPr>
          <a:xfrm>
            <a:off x="10141948" y="1566474"/>
            <a:ext cx="553998" cy="25655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其家廣大唯有一門</a:t>
            </a:r>
          </a:p>
        </p:txBody>
      </p:sp>
      <p:sp>
        <p:nvSpPr>
          <p:cNvPr id="8" name="文字方塊 7">
            <a:extLst>
              <a:ext uri="{FF2B5EF4-FFF2-40B4-BE49-F238E27FC236}">
                <a16:creationId xmlns:a16="http://schemas.microsoft.com/office/drawing/2014/main" id="{444CDBA1-ED74-42EC-AEF5-F24292AAE538}"/>
              </a:ext>
            </a:extLst>
          </p:cNvPr>
          <p:cNvSpPr txBox="1"/>
          <p:nvPr/>
        </p:nvSpPr>
        <p:spPr>
          <a:xfrm>
            <a:off x="8737589" y="2115495"/>
            <a:ext cx="923330" cy="20165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周匝俱時欻然火起焚燒舍宅</a:t>
            </a:r>
          </a:p>
        </p:txBody>
      </p:sp>
      <p:sp>
        <p:nvSpPr>
          <p:cNvPr id="9" name="文字方塊 8">
            <a:extLst>
              <a:ext uri="{FF2B5EF4-FFF2-40B4-BE49-F238E27FC236}">
                <a16:creationId xmlns:a16="http://schemas.microsoft.com/office/drawing/2014/main" id="{A5106509-3DD8-486F-A52E-C6A021213FB5}"/>
              </a:ext>
            </a:extLst>
          </p:cNvPr>
          <p:cNvSpPr txBox="1"/>
          <p:nvPr/>
        </p:nvSpPr>
        <p:spPr>
          <a:xfrm>
            <a:off x="5923050" y="1868110"/>
            <a:ext cx="923330" cy="22639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我今當設方便令諸子等得免斯害</a:t>
            </a:r>
          </a:p>
        </p:txBody>
      </p:sp>
      <p:sp>
        <p:nvSpPr>
          <p:cNvPr id="11" name="箭號: 向左 10">
            <a:extLst>
              <a:ext uri="{FF2B5EF4-FFF2-40B4-BE49-F238E27FC236}">
                <a16:creationId xmlns:a16="http://schemas.microsoft.com/office/drawing/2014/main" id="{4C275821-67C0-4A50-8501-59568A368CD4}"/>
              </a:ext>
            </a:extLst>
          </p:cNvPr>
          <p:cNvSpPr/>
          <p:nvPr/>
        </p:nvSpPr>
        <p:spPr>
          <a:xfrm>
            <a:off x="1654971" y="276546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箭號: 向左 11">
            <a:extLst>
              <a:ext uri="{FF2B5EF4-FFF2-40B4-BE49-F238E27FC236}">
                <a16:creationId xmlns:a16="http://schemas.microsoft.com/office/drawing/2014/main" id="{D9853B07-C8D8-4D59-A9EC-4DCD2B7C30F7}"/>
              </a:ext>
            </a:extLst>
          </p:cNvPr>
          <p:cNvSpPr/>
          <p:nvPr/>
        </p:nvSpPr>
        <p:spPr>
          <a:xfrm>
            <a:off x="4124485" y="276546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箭號: 向左 12">
            <a:extLst>
              <a:ext uri="{FF2B5EF4-FFF2-40B4-BE49-F238E27FC236}">
                <a16:creationId xmlns:a16="http://schemas.microsoft.com/office/drawing/2014/main" id="{BB61177B-7B96-4695-AFC2-01123CB3F373}"/>
              </a:ext>
            </a:extLst>
          </p:cNvPr>
          <p:cNvSpPr/>
          <p:nvPr/>
        </p:nvSpPr>
        <p:spPr>
          <a:xfrm>
            <a:off x="5550324" y="276546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箭號: 向左 13">
            <a:extLst>
              <a:ext uri="{FF2B5EF4-FFF2-40B4-BE49-F238E27FC236}">
                <a16:creationId xmlns:a16="http://schemas.microsoft.com/office/drawing/2014/main" id="{EA8B8408-217C-4935-9765-CB3AA434FECE}"/>
              </a:ext>
            </a:extLst>
          </p:cNvPr>
          <p:cNvSpPr/>
          <p:nvPr/>
        </p:nvSpPr>
        <p:spPr>
          <a:xfrm>
            <a:off x="3090381" y="276546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箭號: 向左 14">
            <a:extLst>
              <a:ext uri="{FF2B5EF4-FFF2-40B4-BE49-F238E27FC236}">
                <a16:creationId xmlns:a16="http://schemas.microsoft.com/office/drawing/2014/main" id="{AC44E07B-78EF-4CE4-867C-B286595BD895}"/>
              </a:ext>
            </a:extLst>
          </p:cNvPr>
          <p:cNvSpPr/>
          <p:nvPr/>
        </p:nvSpPr>
        <p:spPr>
          <a:xfrm>
            <a:off x="8395153" y="276546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箭號: 向左 15">
            <a:extLst>
              <a:ext uri="{FF2B5EF4-FFF2-40B4-BE49-F238E27FC236}">
                <a16:creationId xmlns:a16="http://schemas.microsoft.com/office/drawing/2014/main" id="{EC1C84F1-817D-4F4A-BAA4-6298691F30D2}"/>
              </a:ext>
            </a:extLst>
          </p:cNvPr>
          <p:cNvSpPr/>
          <p:nvPr/>
        </p:nvSpPr>
        <p:spPr>
          <a:xfrm>
            <a:off x="9854767" y="5223771"/>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箭號: 向左 16">
            <a:extLst>
              <a:ext uri="{FF2B5EF4-FFF2-40B4-BE49-F238E27FC236}">
                <a16:creationId xmlns:a16="http://schemas.microsoft.com/office/drawing/2014/main" id="{ADB3BE3E-C8BB-41FA-ACD4-B1BD0F6CFBA9}"/>
              </a:ext>
            </a:extLst>
          </p:cNvPr>
          <p:cNvSpPr/>
          <p:nvPr/>
        </p:nvSpPr>
        <p:spPr>
          <a:xfrm>
            <a:off x="9783762" y="276546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文字方塊 17">
            <a:extLst>
              <a:ext uri="{FF2B5EF4-FFF2-40B4-BE49-F238E27FC236}">
                <a16:creationId xmlns:a16="http://schemas.microsoft.com/office/drawing/2014/main" id="{1B9C917B-4D33-4087-87A7-E5DEE9D7318B}"/>
              </a:ext>
            </a:extLst>
          </p:cNvPr>
          <p:cNvSpPr txBox="1"/>
          <p:nvPr/>
        </p:nvSpPr>
        <p:spPr>
          <a:xfrm>
            <a:off x="7355027" y="811056"/>
            <a:ext cx="923330" cy="3321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諸子樂著嬉戲不肯信受不驚不畏了無出心</a:t>
            </a:r>
          </a:p>
        </p:txBody>
      </p:sp>
      <p:sp>
        <p:nvSpPr>
          <p:cNvPr id="20" name="文字方塊 19">
            <a:extLst>
              <a:ext uri="{FF2B5EF4-FFF2-40B4-BE49-F238E27FC236}">
                <a16:creationId xmlns:a16="http://schemas.microsoft.com/office/drawing/2014/main" id="{5B9B10A9-D1FC-486C-8A56-2C67F25B461F}"/>
              </a:ext>
            </a:extLst>
          </p:cNvPr>
          <p:cNvSpPr txBox="1"/>
          <p:nvPr/>
        </p:nvSpPr>
        <p:spPr>
          <a:xfrm>
            <a:off x="613891" y="893696"/>
            <a:ext cx="923330" cy="32383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於此三界火宅東西馳走雖遭大苦不以為患</a:t>
            </a:r>
          </a:p>
        </p:txBody>
      </p:sp>
      <p:sp>
        <p:nvSpPr>
          <p:cNvPr id="21" name="文字方塊 20">
            <a:extLst>
              <a:ext uri="{FF2B5EF4-FFF2-40B4-BE49-F238E27FC236}">
                <a16:creationId xmlns:a16="http://schemas.microsoft.com/office/drawing/2014/main" id="{8010214B-C451-4A0C-915A-AFA83D303EE6}"/>
              </a:ext>
            </a:extLst>
          </p:cNvPr>
          <p:cNvSpPr txBox="1"/>
          <p:nvPr/>
        </p:nvSpPr>
        <p:spPr>
          <a:xfrm>
            <a:off x="2023063" y="1137218"/>
            <a:ext cx="923330" cy="29948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見諸眾生為生老病死憂悲苦惱之所燒煮</a:t>
            </a:r>
          </a:p>
        </p:txBody>
      </p:sp>
      <p:sp>
        <p:nvSpPr>
          <p:cNvPr id="22" name="文字方塊 21">
            <a:extLst>
              <a:ext uri="{FF2B5EF4-FFF2-40B4-BE49-F238E27FC236}">
                <a16:creationId xmlns:a16="http://schemas.microsoft.com/office/drawing/2014/main" id="{919E24AA-3197-46C5-A21D-94CF86519136}"/>
              </a:ext>
            </a:extLst>
          </p:cNvPr>
          <p:cNvSpPr txBox="1"/>
          <p:nvPr/>
        </p:nvSpPr>
        <p:spPr>
          <a:xfrm>
            <a:off x="3444901" y="899791"/>
            <a:ext cx="553998" cy="32322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長者各賜諸子等一大車</a:t>
            </a:r>
          </a:p>
        </p:txBody>
      </p:sp>
      <p:sp>
        <p:nvSpPr>
          <p:cNvPr id="23" name="文字方塊 22">
            <a:extLst>
              <a:ext uri="{FF2B5EF4-FFF2-40B4-BE49-F238E27FC236}">
                <a16:creationId xmlns:a16="http://schemas.microsoft.com/office/drawing/2014/main" id="{DA95006C-CE86-4BDD-B1DE-BA638CBB52F7}"/>
              </a:ext>
            </a:extLst>
          </p:cNvPr>
          <p:cNvSpPr txBox="1"/>
          <p:nvPr/>
        </p:nvSpPr>
        <p:spPr>
          <a:xfrm>
            <a:off x="4491074" y="2145119"/>
            <a:ext cx="923330" cy="19869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種種羊車鹿車牛車今在門外</a:t>
            </a:r>
          </a:p>
        </p:txBody>
      </p:sp>
      <p:sp>
        <p:nvSpPr>
          <p:cNvPr id="25" name="箭號: 向左 24">
            <a:extLst>
              <a:ext uri="{FF2B5EF4-FFF2-40B4-BE49-F238E27FC236}">
                <a16:creationId xmlns:a16="http://schemas.microsoft.com/office/drawing/2014/main" id="{651F4B8D-63C7-48D9-8C17-C17243195012}"/>
              </a:ext>
            </a:extLst>
          </p:cNvPr>
          <p:cNvSpPr/>
          <p:nvPr/>
        </p:nvSpPr>
        <p:spPr>
          <a:xfrm>
            <a:off x="10804676" y="5223771"/>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文字方塊 34">
            <a:extLst>
              <a:ext uri="{FF2B5EF4-FFF2-40B4-BE49-F238E27FC236}">
                <a16:creationId xmlns:a16="http://schemas.microsoft.com/office/drawing/2014/main" id="{A17FD433-DE6F-47D3-B0F9-DBF66DA22983}"/>
              </a:ext>
            </a:extLst>
          </p:cNvPr>
          <p:cNvSpPr txBox="1"/>
          <p:nvPr/>
        </p:nvSpPr>
        <p:spPr>
          <a:xfrm>
            <a:off x="11117984" y="4675803"/>
            <a:ext cx="553998" cy="1653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t>聲聞乘羊車</a:t>
            </a:r>
            <a:endPar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40" name="箭號: 向左 39">
            <a:extLst>
              <a:ext uri="{FF2B5EF4-FFF2-40B4-BE49-F238E27FC236}">
                <a16:creationId xmlns:a16="http://schemas.microsoft.com/office/drawing/2014/main" id="{62D8C0EB-768E-457C-8136-B1192C6C32BA}"/>
              </a:ext>
            </a:extLst>
          </p:cNvPr>
          <p:cNvSpPr/>
          <p:nvPr/>
        </p:nvSpPr>
        <p:spPr>
          <a:xfrm>
            <a:off x="6991438" y="276546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文字方塊 25">
            <a:extLst>
              <a:ext uri="{FF2B5EF4-FFF2-40B4-BE49-F238E27FC236}">
                <a16:creationId xmlns:a16="http://schemas.microsoft.com/office/drawing/2014/main" id="{750BA9FB-364F-4270-A373-46075CED4345}"/>
              </a:ext>
            </a:extLst>
          </p:cNvPr>
          <p:cNvSpPr txBox="1"/>
          <p:nvPr/>
        </p:nvSpPr>
        <p:spPr>
          <a:xfrm>
            <a:off x="391676" y="126185"/>
            <a:ext cx="241203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法華經譬喻品第三</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一頁書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-2 </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三界火宅喻</a:t>
            </a:r>
          </a:p>
        </p:txBody>
      </p:sp>
      <p:sp>
        <p:nvSpPr>
          <p:cNvPr id="24" name="文字方塊 23">
            <a:extLst>
              <a:ext uri="{FF2B5EF4-FFF2-40B4-BE49-F238E27FC236}">
                <a16:creationId xmlns:a16="http://schemas.microsoft.com/office/drawing/2014/main" id="{8765A6E8-267D-483A-AE05-1F433DEE0C90}"/>
              </a:ext>
            </a:extLst>
          </p:cNvPr>
          <p:cNvSpPr txBox="1"/>
          <p:nvPr/>
        </p:nvSpPr>
        <p:spPr>
          <a:xfrm>
            <a:off x="9208416" y="4821645"/>
            <a:ext cx="553998" cy="1362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大乘牛車</a:t>
            </a:r>
          </a:p>
        </p:txBody>
      </p:sp>
      <p:sp>
        <p:nvSpPr>
          <p:cNvPr id="27" name="文字方塊 26">
            <a:extLst>
              <a:ext uri="{FF2B5EF4-FFF2-40B4-BE49-F238E27FC236}">
                <a16:creationId xmlns:a16="http://schemas.microsoft.com/office/drawing/2014/main" id="{F47D8D2A-0ED7-4D2A-872D-9C1BB618C3B8}"/>
              </a:ext>
            </a:extLst>
          </p:cNvPr>
          <p:cNvSpPr txBox="1"/>
          <p:nvPr/>
        </p:nvSpPr>
        <p:spPr>
          <a:xfrm>
            <a:off x="10177600" y="4537768"/>
            <a:ext cx="553998" cy="1930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辟支佛乘鹿車</a:t>
            </a:r>
          </a:p>
        </p:txBody>
      </p:sp>
      <p:sp>
        <p:nvSpPr>
          <p:cNvPr id="28" name="文字方塊 27">
            <a:extLst>
              <a:ext uri="{FF2B5EF4-FFF2-40B4-BE49-F238E27FC236}">
                <a16:creationId xmlns:a16="http://schemas.microsoft.com/office/drawing/2014/main" id="{BDFEB613-8B29-41B9-B394-8178EABCC22A}"/>
              </a:ext>
            </a:extLst>
          </p:cNvPr>
          <p:cNvSpPr txBox="1"/>
          <p:nvPr/>
        </p:nvSpPr>
        <p:spPr>
          <a:xfrm>
            <a:off x="6473724" y="4675803"/>
            <a:ext cx="923330" cy="16539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皆以如來滅度而滅度之</a:t>
            </a:r>
          </a:p>
        </p:txBody>
      </p:sp>
      <p:sp>
        <p:nvSpPr>
          <p:cNvPr id="29" name="文字方塊 28">
            <a:extLst>
              <a:ext uri="{FF2B5EF4-FFF2-40B4-BE49-F238E27FC236}">
                <a16:creationId xmlns:a16="http://schemas.microsoft.com/office/drawing/2014/main" id="{5C7A3084-494A-4D57-A5BD-4AD999D39705}"/>
              </a:ext>
            </a:extLst>
          </p:cNvPr>
          <p:cNvSpPr txBox="1"/>
          <p:nvPr/>
        </p:nvSpPr>
        <p:spPr>
          <a:xfrm>
            <a:off x="7841070" y="4675803"/>
            <a:ext cx="923330" cy="16539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如來為一切眾生之父</a:t>
            </a:r>
          </a:p>
        </p:txBody>
      </p:sp>
      <p:sp>
        <p:nvSpPr>
          <p:cNvPr id="30" name="文字方塊 29">
            <a:extLst>
              <a:ext uri="{FF2B5EF4-FFF2-40B4-BE49-F238E27FC236}">
                <a16:creationId xmlns:a16="http://schemas.microsoft.com/office/drawing/2014/main" id="{2EC04FA9-9107-4A15-B817-5112988DE41E}"/>
              </a:ext>
            </a:extLst>
          </p:cNvPr>
          <p:cNvSpPr txBox="1"/>
          <p:nvPr/>
        </p:nvSpPr>
        <p:spPr>
          <a:xfrm>
            <a:off x="5135208" y="4675803"/>
            <a:ext cx="923330" cy="16539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然彼長者無虛妄之咎</a:t>
            </a:r>
          </a:p>
        </p:txBody>
      </p:sp>
      <p:sp>
        <p:nvSpPr>
          <p:cNvPr id="31" name="文字方塊 30">
            <a:extLst>
              <a:ext uri="{FF2B5EF4-FFF2-40B4-BE49-F238E27FC236}">
                <a16:creationId xmlns:a16="http://schemas.microsoft.com/office/drawing/2014/main" id="{85181F24-1D05-406C-9ECA-C491A267F37D}"/>
              </a:ext>
            </a:extLst>
          </p:cNvPr>
          <p:cNvSpPr txBox="1"/>
          <p:nvPr/>
        </p:nvSpPr>
        <p:spPr>
          <a:xfrm>
            <a:off x="2672809" y="4835120"/>
            <a:ext cx="2031325" cy="13353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以是因緣</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當知諸佛</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方便力故</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於一佛乘</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分別說三</a:t>
            </a:r>
          </a:p>
        </p:txBody>
      </p:sp>
      <p:sp>
        <p:nvSpPr>
          <p:cNvPr id="34" name="箭號: 向左 33">
            <a:extLst>
              <a:ext uri="{FF2B5EF4-FFF2-40B4-BE49-F238E27FC236}">
                <a16:creationId xmlns:a16="http://schemas.microsoft.com/office/drawing/2014/main" id="{ECDA2FC6-AA19-405F-81CC-9370854ED528}"/>
              </a:ext>
            </a:extLst>
          </p:cNvPr>
          <p:cNvSpPr/>
          <p:nvPr/>
        </p:nvSpPr>
        <p:spPr>
          <a:xfrm>
            <a:off x="8877106" y="5223771"/>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箭號: 向左 35">
            <a:extLst>
              <a:ext uri="{FF2B5EF4-FFF2-40B4-BE49-F238E27FC236}">
                <a16:creationId xmlns:a16="http://schemas.microsoft.com/office/drawing/2014/main" id="{8906C801-2524-42CD-94FC-E246E7DC2F88}"/>
              </a:ext>
            </a:extLst>
          </p:cNvPr>
          <p:cNvSpPr/>
          <p:nvPr/>
        </p:nvSpPr>
        <p:spPr>
          <a:xfrm>
            <a:off x="4816840" y="5223771"/>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9" name="箭號: 向左 38">
            <a:extLst>
              <a:ext uri="{FF2B5EF4-FFF2-40B4-BE49-F238E27FC236}">
                <a16:creationId xmlns:a16="http://schemas.microsoft.com/office/drawing/2014/main" id="{7DEFB675-5AF1-43C7-BFFD-CACAC7871BA6}"/>
              </a:ext>
            </a:extLst>
          </p:cNvPr>
          <p:cNvSpPr/>
          <p:nvPr/>
        </p:nvSpPr>
        <p:spPr>
          <a:xfrm>
            <a:off x="6146968" y="5223771"/>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1" name="箭號: 向左 40">
            <a:extLst>
              <a:ext uri="{FF2B5EF4-FFF2-40B4-BE49-F238E27FC236}">
                <a16:creationId xmlns:a16="http://schemas.microsoft.com/office/drawing/2014/main" id="{B0196CD3-67E3-493A-B0FA-8F0425529680}"/>
              </a:ext>
            </a:extLst>
          </p:cNvPr>
          <p:cNvSpPr/>
          <p:nvPr/>
        </p:nvSpPr>
        <p:spPr>
          <a:xfrm>
            <a:off x="7510445" y="5223771"/>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文字方塊 36">
            <a:extLst>
              <a:ext uri="{FF2B5EF4-FFF2-40B4-BE49-F238E27FC236}">
                <a16:creationId xmlns:a16="http://schemas.microsoft.com/office/drawing/2014/main" id="{4E66CD6D-5917-4097-86A0-3E68E18FF1D6}"/>
              </a:ext>
            </a:extLst>
          </p:cNvPr>
          <p:cNvSpPr txBox="1"/>
          <p:nvPr/>
        </p:nvSpPr>
        <p:spPr>
          <a:xfrm>
            <a:off x="523229" y="4835120"/>
            <a:ext cx="1661993" cy="13353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如是等人</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則能信解　　汝當為說　　妙法華經</a:t>
            </a:r>
          </a:p>
        </p:txBody>
      </p:sp>
      <p:sp>
        <p:nvSpPr>
          <p:cNvPr id="38" name="箭號: 向左 37">
            <a:extLst>
              <a:ext uri="{FF2B5EF4-FFF2-40B4-BE49-F238E27FC236}">
                <a16:creationId xmlns:a16="http://schemas.microsoft.com/office/drawing/2014/main" id="{E4D4C90E-1BD3-4AE6-96E7-A5043A563F9A}"/>
              </a:ext>
            </a:extLst>
          </p:cNvPr>
          <p:cNvSpPr/>
          <p:nvPr/>
        </p:nvSpPr>
        <p:spPr>
          <a:xfrm>
            <a:off x="2322422" y="5223771"/>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2539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5A3F6-092D-4EEF-88AC-883DE8A43B97}"/>
              </a:ext>
            </a:extLst>
          </p:cNvPr>
          <p:cNvSpPr>
            <a:spLocks noGrp="1"/>
          </p:cNvSpPr>
          <p:nvPr>
            <p:ph type="ctrTitle"/>
          </p:nvPr>
        </p:nvSpPr>
        <p:spPr/>
        <p:txBody>
          <a:bodyPr>
            <a:normAutofit fontScale="90000"/>
          </a:bodyPr>
          <a:lstStyle/>
          <a:p>
            <a:r>
              <a:rPr lang="zh-CN" altLang="en-US" sz="7200" dirty="0"/>
              <a:t>法華心香</a:t>
            </a:r>
            <a:r>
              <a:rPr lang="zh-TW" altLang="en-US" sz="7200" dirty="0"/>
              <a:t>讀書會</a:t>
            </a:r>
            <a:br>
              <a:rPr lang="en-US" altLang="zh-CN" sz="7200" dirty="0"/>
            </a:br>
            <a:r>
              <a:rPr lang="zh-TW" altLang="en-US" sz="7200" dirty="0"/>
              <a:t>妙法蓮華經</a:t>
            </a:r>
            <a:r>
              <a:rPr lang="en-US" altLang="zh-TW" sz="7200" dirty="0"/>
              <a:t>-</a:t>
            </a:r>
            <a:r>
              <a:rPr lang="zh-TW" altLang="en-US" sz="7200" dirty="0"/>
              <a:t>信解品</a:t>
            </a:r>
          </a:p>
        </p:txBody>
      </p:sp>
      <p:sp>
        <p:nvSpPr>
          <p:cNvPr id="3" name="副標題 2">
            <a:extLst>
              <a:ext uri="{FF2B5EF4-FFF2-40B4-BE49-F238E27FC236}">
                <a16:creationId xmlns:a16="http://schemas.microsoft.com/office/drawing/2014/main" id="{DC2384D2-AFDA-4961-962F-3F16520A93C2}"/>
              </a:ext>
            </a:extLst>
          </p:cNvPr>
          <p:cNvSpPr>
            <a:spLocks noGrp="1"/>
          </p:cNvSpPr>
          <p:nvPr>
            <p:ph type="subTitle" idx="1"/>
          </p:nvPr>
        </p:nvSpPr>
        <p:spPr/>
        <p:txBody>
          <a:bodyPr>
            <a:normAutofit/>
          </a:bodyPr>
          <a:lstStyle/>
          <a:p>
            <a:r>
              <a:rPr lang="zh-TW" altLang="en-US" sz="3200" dirty="0"/>
              <a:t>高明智</a:t>
            </a:r>
            <a:r>
              <a:rPr lang="en-US" altLang="zh-TW" sz="3200" dirty="0"/>
              <a:t>(</a:t>
            </a:r>
            <a:r>
              <a:rPr lang="zh-CN" altLang="en-US" sz="3200" dirty="0"/>
              <a:t>惟智</a:t>
            </a:r>
            <a:r>
              <a:rPr lang="en-US" altLang="zh-CN" sz="3200" dirty="0"/>
              <a:t>)</a:t>
            </a:r>
            <a:endParaRPr lang="en-US" altLang="zh-TW" sz="3200" dirty="0"/>
          </a:p>
          <a:p>
            <a:r>
              <a:rPr lang="en-US" altLang="zh-TW" sz="3200" dirty="0"/>
              <a:t>2018</a:t>
            </a:r>
            <a:r>
              <a:rPr lang="zh-TW" altLang="en-US" sz="3200" dirty="0"/>
              <a:t>年</a:t>
            </a:r>
            <a:r>
              <a:rPr lang="en-US" altLang="zh-TW" sz="3200" dirty="0"/>
              <a:t>8</a:t>
            </a:r>
            <a:r>
              <a:rPr lang="zh-TW" altLang="en-US" sz="3200" dirty="0"/>
              <a:t>月</a:t>
            </a:r>
            <a:r>
              <a:rPr lang="en-US" altLang="zh-TW" sz="3200" dirty="0"/>
              <a:t>15</a:t>
            </a:r>
            <a:r>
              <a:rPr lang="zh-TW" altLang="en-US" sz="3200" dirty="0"/>
              <a:t>日</a:t>
            </a:r>
          </a:p>
        </p:txBody>
      </p:sp>
      <p:sp>
        <p:nvSpPr>
          <p:cNvPr id="4" name="投影片編號版面配置區 3">
            <a:extLst>
              <a:ext uri="{FF2B5EF4-FFF2-40B4-BE49-F238E27FC236}">
                <a16:creationId xmlns:a16="http://schemas.microsoft.com/office/drawing/2014/main" id="{7DAB05F4-BAD2-450A-91B1-8BC7DB6288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4184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AB60A47-9A3E-4787-A400-F6063B097DC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047D0-DEA0-40D4-AF5D-F38761EEBEA3}"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TW" altLang="en-US" sz="1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53D82AF4-7D82-43D2-8578-43A729A3FBE7}"/>
              </a:ext>
            </a:extLst>
          </p:cNvPr>
          <p:cNvSpPr txBox="1"/>
          <p:nvPr/>
        </p:nvSpPr>
        <p:spPr>
          <a:xfrm>
            <a:off x="7696797" y="977075"/>
            <a:ext cx="2031325" cy="26111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cs typeface="+mn-cs"/>
              </a:rPr>
              <a:t>四大弟子，</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從佛所聞未曾有法。世尊授舍利弗阿耨多羅三藐三菩提記。發希有心歡喜踊躍</a:t>
            </a:r>
          </a:p>
        </p:txBody>
      </p:sp>
      <p:sp>
        <p:nvSpPr>
          <p:cNvPr id="6" name="文字方塊 5">
            <a:extLst>
              <a:ext uri="{FF2B5EF4-FFF2-40B4-BE49-F238E27FC236}">
                <a16:creationId xmlns:a16="http://schemas.microsoft.com/office/drawing/2014/main" id="{E0AAD41B-B108-4BFF-BA77-793ED835D3A5}"/>
              </a:ext>
            </a:extLst>
          </p:cNvPr>
          <p:cNvSpPr txBox="1"/>
          <p:nvPr/>
        </p:nvSpPr>
        <p:spPr>
          <a:xfrm>
            <a:off x="5715804" y="908874"/>
            <a:ext cx="1661993" cy="26793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cs typeface="+mn-cs"/>
              </a:rPr>
              <a:t>先向佛真心懺悔</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，於菩薩法遊戲神通淨佛國土成就眾生心不喜樂</a:t>
            </a:r>
          </a:p>
        </p:txBody>
      </p:sp>
      <p:sp>
        <p:nvSpPr>
          <p:cNvPr id="7" name="文字方塊 6">
            <a:extLst>
              <a:ext uri="{FF2B5EF4-FFF2-40B4-BE49-F238E27FC236}">
                <a16:creationId xmlns:a16="http://schemas.microsoft.com/office/drawing/2014/main" id="{C1AA9518-FA15-4390-9EB4-6D8CB999C722}"/>
              </a:ext>
            </a:extLst>
          </p:cNvPr>
          <p:cNvSpPr txBox="1"/>
          <p:nvPr/>
        </p:nvSpPr>
        <p:spPr>
          <a:xfrm>
            <a:off x="7755884" y="4343365"/>
            <a:ext cx="461665" cy="19919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窮子見父有大力勢</a:t>
            </a:r>
          </a:p>
        </p:txBody>
      </p:sp>
      <p:sp>
        <p:nvSpPr>
          <p:cNvPr id="8" name="文字方塊 7">
            <a:extLst>
              <a:ext uri="{FF2B5EF4-FFF2-40B4-BE49-F238E27FC236}">
                <a16:creationId xmlns:a16="http://schemas.microsoft.com/office/drawing/2014/main" id="{95554F00-1228-4F83-A6A4-F0978BBB6070}"/>
              </a:ext>
            </a:extLst>
          </p:cNvPr>
          <p:cNvSpPr txBox="1"/>
          <p:nvPr/>
        </p:nvSpPr>
        <p:spPr>
          <a:xfrm>
            <a:off x="8838296" y="4335443"/>
            <a:ext cx="1015663" cy="2007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時貧窮子。遊諸聚落經歷國邑。遂到其父所止之城</a:t>
            </a:r>
          </a:p>
        </p:txBody>
      </p:sp>
      <p:sp>
        <p:nvSpPr>
          <p:cNvPr id="9" name="文字方塊 8">
            <a:extLst>
              <a:ext uri="{FF2B5EF4-FFF2-40B4-BE49-F238E27FC236}">
                <a16:creationId xmlns:a16="http://schemas.microsoft.com/office/drawing/2014/main" id="{0F5555D4-BCF4-4960-BF24-E6FFC307CD49}"/>
              </a:ext>
            </a:extLst>
          </p:cNvPr>
          <p:cNvSpPr txBox="1"/>
          <p:nvPr/>
        </p:nvSpPr>
        <p:spPr>
          <a:xfrm>
            <a:off x="9933500" y="4343365"/>
            <a:ext cx="1015663" cy="19919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其父先來。求子不得。中止一城。其家大富財寶無量</a:t>
            </a:r>
          </a:p>
        </p:txBody>
      </p:sp>
      <p:sp>
        <p:nvSpPr>
          <p:cNvPr id="10" name="文字方塊 9">
            <a:extLst>
              <a:ext uri="{FF2B5EF4-FFF2-40B4-BE49-F238E27FC236}">
                <a16:creationId xmlns:a16="http://schemas.microsoft.com/office/drawing/2014/main" id="{EB36458E-511C-4D1A-814B-CF931AA69E21}"/>
              </a:ext>
            </a:extLst>
          </p:cNvPr>
          <p:cNvSpPr txBox="1"/>
          <p:nvPr/>
        </p:nvSpPr>
        <p:spPr>
          <a:xfrm>
            <a:off x="11028700" y="4335443"/>
            <a:ext cx="1015663" cy="2007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譬若有人年既幼稚捨父逃逝久住他國或十二十至五十歲</a:t>
            </a:r>
          </a:p>
        </p:txBody>
      </p:sp>
      <p:sp>
        <p:nvSpPr>
          <p:cNvPr id="11" name="文字方塊 10">
            <a:extLst>
              <a:ext uri="{FF2B5EF4-FFF2-40B4-BE49-F238E27FC236}">
                <a16:creationId xmlns:a16="http://schemas.microsoft.com/office/drawing/2014/main" id="{E4942F84-DA24-46EC-ADDA-677577FB5D33}"/>
              </a:ext>
            </a:extLst>
          </p:cNvPr>
          <p:cNvSpPr txBox="1"/>
          <p:nvPr/>
        </p:nvSpPr>
        <p:spPr>
          <a:xfrm>
            <a:off x="3365479" y="908874"/>
            <a:ext cx="2031325" cy="26793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cs typeface="+mn-cs"/>
              </a:rPr>
              <a:t>向佛說出內心感受</a:t>
            </a: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，我等今於佛前聞授聲聞阿耨多羅三藐三菩提記。心甚歡喜得未曾有</a:t>
            </a:r>
          </a:p>
        </p:txBody>
      </p:sp>
      <p:sp>
        <p:nvSpPr>
          <p:cNvPr id="12" name="文字方塊 11">
            <a:extLst>
              <a:ext uri="{FF2B5EF4-FFF2-40B4-BE49-F238E27FC236}">
                <a16:creationId xmlns:a16="http://schemas.microsoft.com/office/drawing/2014/main" id="{CF304902-2A69-4122-93A3-FAB067E0FA30}"/>
              </a:ext>
            </a:extLst>
          </p:cNvPr>
          <p:cNvSpPr txBox="1"/>
          <p:nvPr/>
        </p:nvSpPr>
        <p:spPr>
          <a:xfrm>
            <a:off x="1384486" y="909762"/>
            <a:ext cx="1661993" cy="2678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cs typeface="+mn-cs"/>
              </a:rPr>
              <a:t>弟子提出的譬喻與佛陀的相呼應</a:t>
            </a:r>
            <a:endParaRPr kumimoji="0" lang="en-US" altLang="zh-TW" sz="2400" b="0"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世尊  我等今者</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樂說譬喻以明斯義</a:t>
            </a:r>
          </a:p>
        </p:txBody>
      </p:sp>
      <p:sp>
        <p:nvSpPr>
          <p:cNvPr id="17" name="文字方塊 16">
            <a:extLst>
              <a:ext uri="{FF2B5EF4-FFF2-40B4-BE49-F238E27FC236}">
                <a16:creationId xmlns:a16="http://schemas.microsoft.com/office/drawing/2014/main" id="{D1C1C4E6-D87D-43E5-973D-6DF9D67C759F}"/>
              </a:ext>
            </a:extLst>
          </p:cNvPr>
          <p:cNvSpPr txBox="1"/>
          <p:nvPr/>
        </p:nvSpPr>
        <p:spPr>
          <a:xfrm>
            <a:off x="6937679" y="4343365"/>
            <a:ext cx="738664" cy="19919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我雖年朽猶故貪惜即遣傍人急追將還</a:t>
            </a:r>
          </a:p>
        </p:txBody>
      </p:sp>
      <p:sp>
        <p:nvSpPr>
          <p:cNvPr id="18" name="文字方塊 17">
            <a:extLst>
              <a:ext uri="{FF2B5EF4-FFF2-40B4-BE49-F238E27FC236}">
                <a16:creationId xmlns:a16="http://schemas.microsoft.com/office/drawing/2014/main" id="{79EAE7F0-7E9E-4073-8658-AA5722CE0058}"/>
              </a:ext>
            </a:extLst>
          </p:cNvPr>
          <p:cNvSpPr txBox="1"/>
          <p:nvPr/>
        </p:nvSpPr>
        <p:spPr>
          <a:xfrm>
            <a:off x="5301269" y="4343365"/>
            <a:ext cx="738664" cy="19919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雇汝除糞。我等二人亦共汝作</a:t>
            </a:r>
          </a:p>
        </p:txBody>
      </p:sp>
      <p:sp>
        <p:nvSpPr>
          <p:cNvPr id="19" name="文字方塊 18">
            <a:extLst>
              <a:ext uri="{FF2B5EF4-FFF2-40B4-BE49-F238E27FC236}">
                <a16:creationId xmlns:a16="http://schemas.microsoft.com/office/drawing/2014/main" id="{1860893E-E8F4-4553-8C01-81A593EF5BA9}"/>
              </a:ext>
            </a:extLst>
          </p:cNvPr>
          <p:cNvSpPr txBox="1"/>
          <p:nvPr/>
        </p:nvSpPr>
        <p:spPr>
          <a:xfrm>
            <a:off x="4760063" y="4343365"/>
            <a:ext cx="461665" cy="19919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以方便故得近其子</a:t>
            </a:r>
          </a:p>
        </p:txBody>
      </p:sp>
      <p:sp>
        <p:nvSpPr>
          <p:cNvPr id="14" name="文字方塊 13">
            <a:extLst>
              <a:ext uri="{FF2B5EF4-FFF2-40B4-BE49-F238E27FC236}">
                <a16:creationId xmlns:a16="http://schemas.microsoft.com/office/drawing/2014/main" id="{A7559BA6-FE67-4238-8DDF-420E06EE5063}"/>
              </a:ext>
            </a:extLst>
          </p:cNvPr>
          <p:cNvSpPr txBox="1"/>
          <p:nvPr/>
        </p:nvSpPr>
        <p:spPr>
          <a:xfrm>
            <a:off x="10047124" y="936889"/>
            <a:ext cx="1661993" cy="2651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慧命須菩提 </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摩訶迦旃延</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摩訶迦葉</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摩訶目犍連</a:t>
            </a:r>
            <a:endParaRPr kumimoji="0" lang="en-US" altLang="zh-TW"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5" name="文字方塊 14">
            <a:extLst>
              <a:ext uri="{FF2B5EF4-FFF2-40B4-BE49-F238E27FC236}">
                <a16:creationId xmlns:a16="http://schemas.microsoft.com/office/drawing/2014/main" id="{8B93818C-F640-468E-92BE-BA9030DB3E63}"/>
              </a:ext>
            </a:extLst>
          </p:cNvPr>
          <p:cNvSpPr txBox="1"/>
          <p:nvPr/>
        </p:nvSpPr>
        <p:spPr>
          <a:xfrm>
            <a:off x="391676" y="126185"/>
            <a:ext cx="207347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法華經信解品第四</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一頁書</a:t>
            </a:r>
          </a:p>
        </p:txBody>
      </p:sp>
      <p:sp>
        <p:nvSpPr>
          <p:cNvPr id="16" name="文字方塊 15">
            <a:extLst>
              <a:ext uri="{FF2B5EF4-FFF2-40B4-BE49-F238E27FC236}">
                <a16:creationId xmlns:a16="http://schemas.microsoft.com/office/drawing/2014/main" id="{612B3163-F367-4825-B5B3-119F8903993D}"/>
              </a:ext>
            </a:extLst>
          </p:cNvPr>
          <p:cNvSpPr txBox="1"/>
          <p:nvPr/>
        </p:nvSpPr>
        <p:spPr>
          <a:xfrm>
            <a:off x="511488" y="936889"/>
            <a:ext cx="553998" cy="265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長者窮子喻</a:t>
            </a:r>
          </a:p>
        </p:txBody>
      </p:sp>
      <p:sp>
        <p:nvSpPr>
          <p:cNvPr id="20" name="箭號: 向左 19">
            <a:extLst>
              <a:ext uri="{FF2B5EF4-FFF2-40B4-BE49-F238E27FC236}">
                <a16:creationId xmlns:a16="http://schemas.microsoft.com/office/drawing/2014/main" id="{27E77390-B2D8-410F-AE42-101250C3A40E}"/>
              </a:ext>
            </a:extLst>
          </p:cNvPr>
          <p:cNvSpPr/>
          <p:nvPr/>
        </p:nvSpPr>
        <p:spPr>
          <a:xfrm>
            <a:off x="7433548" y="192740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箭號: 向左 20">
            <a:extLst>
              <a:ext uri="{FF2B5EF4-FFF2-40B4-BE49-F238E27FC236}">
                <a16:creationId xmlns:a16="http://schemas.microsoft.com/office/drawing/2014/main" id="{0E1F2B65-2F29-496B-BDA7-CC56B26134FF}"/>
              </a:ext>
            </a:extLst>
          </p:cNvPr>
          <p:cNvSpPr/>
          <p:nvPr/>
        </p:nvSpPr>
        <p:spPr>
          <a:xfrm>
            <a:off x="1114890" y="192740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箭號: 向左 21">
            <a:extLst>
              <a:ext uri="{FF2B5EF4-FFF2-40B4-BE49-F238E27FC236}">
                <a16:creationId xmlns:a16="http://schemas.microsoft.com/office/drawing/2014/main" id="{6289BCBD-2ACE-4C46-8B78-DC17B3E43831}"/>
              </a:ext>
            </a:extLst>
          </p:cNvPr>
          <p:cNvSpPr/>
          <p:nvPr/>
        </p:nvSpPr>
        <p:spPr>
          <a:xfrm>
            <a:off x="3108579" y="192740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箭號: 向左 22">
            <a:extLst>
              <a:ext uri="{FF2B5EF4-FFF2-40B4-BE49-F238E27FC236}">
                <a16:creationId xmlns:a16="http://schemas.microsoft.com/office/drawing/2014/main" id="{367FCAD0-4A08-4801-B31D-3C5AD033AC13}"/>
              </a:ext>
            </a:extLst>
          </p:cNvPr>
          <p:cNvSpPr/>
          <p:nvPr/>
        </p:nvSpPr>
        <p:spPr>
          <a:xfrm>
            <a:off x="5452011" y="192740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箭號: 向左 23">
            <a:extLst>
              <a:ext uri="{FF2B5EF4-FFF2-40B4-BE49-F238E27FC236}">
                <a16:creationId xmlns:a16="http://schemas.microsoft.com/office/drawing/2014/main" id="{F896E190-B3FA-4F34-8781-3C1A401CB2DB}"/>
              </a:ext>
            </a:extLst>
          </p:cNvPr>
          <p:cNvSpPr/>
          <p:nvPr/>
        </p:nvSpPr>
        <p:spPr>
          <a:xfrm>
            <a:off x="9784419" y="1927403"/>
            <a:ext cx="207496" cy="558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文字方塊 24">
            <a:extLst>
              <a:ext uri="{FF2B5EF4-FFF2-40B4-BE49-F238E27FC236}">
                <a16:creationId xmlns:a16="http://schemas.microsoft.com/office/drawing/2014/main" id="{C7B01B43-8E64-4455-9B3A-89CF03D64F81}"/>
              </a:ext>
            </a:extLst>
          </p:cNvPr>
          <p:cNvSpPr txBox="1"/>
          <p:nvPr/>
        </p:nvSpPr>
        <p:spPr>
          <a:xfrm>
            <a:off x="2859446" y="4343365"/>
            <a:ext cx="738664" cy="19919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下劣之心亦未能捨漸已通泰成就大志</a:t>
            </a:r>
          </a:p>
        </p:txBody>
      </p:sp>
      <p:sp>
        <p:nvSpPr>
          <p:cNvPr id="26" name="文字方塊 25">
            <a:extLst>
              <a:ext uri="{FF2B5EF4-FFF2-40B4-BE49-F238E27FC236}">
                <a16:creationId xmlns:a16="http://schemas.microsoft.com/office/drawing/2014/main" id="{BBC0862B-02CF-45B5-822B-8DA987938326}"/>
              </a:ext>
            </a:extLst>
          </p:cNvPr>
          <p:cNvSpPr txBox="1"/>
          <p:nvPr/>
        </p:nvSpPr>
        <p:spPr>
          <a:xfrm>
            <a:off x="8297090" y="3901919"/>
            <a:ext cx="461665" cy="2874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父每念子與子離別五十餘年</a:t>
            </a:r>
          </a:p>
        </p:txBody>
      </p:sp>
      <p:sp>
        <p:nvSpPr>
          <p:cNvPr id="27" name="文字方塊 26">
            <a:extLst>
              <a:ext uri="{FF2B5EF4-FFF2-40B4-BE49-F238E27FC236}">
                <a16:creationId xmlns:a16="http://schemas.microsoft.com/office/drawing/2014/main" id="{AEE5E146-462A-429C-AA99-FD5BBC4FC05B}"/>
              </a:ext>
            </a:extLst>
          </p:cNvPr>
          <p:cNvSpPr txBox="1"/>
          <p:nvPr/>
        </p:nvSpPr>
        <p:spPr>
          <a:xfrm>
            <a:off x="6119474" y="4335443"/>
            <a:ext cx="738664" cy="2007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父知其子志意下劣自知豪貴為子所難</a:t>
            </a:r>
          </a:p>
        </p:txBody>
      </p:sp>
      <p:sp>
        <p:nvSpPr>
          <p:cNvPr id="28" name="文字方塊 27">
            <a:extLst>
              <a:ext uri="{FF2B5EF4-FFF2-40B4-BE49-F238E27FC236}">
                <a16:creationId xmlns:a16="http://schemas.microsoft.com/office/drawing/2014/main" id="{AE6A2D10-F68C-443C-B805-05E069C77F0C}"/>
              </a:ext>
            </a:extLst>
          </p:cNvPr>
          <p:cNvSpPr txBox="1"/>
          <p:nvPr/>
        </p:nvSpPr>
        <p:spPr>
          <a:xfrm>
            <a:off x="3684045" y="4103830"/>
            <a:ext cx="461665" cy="2427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長者有疾自知將死不久</a:t>
            </a:r>
          </a:p>
        </p:txBody>
      </p:sp>
      <p:sp>
        <p:nvSpPr>
          <p:cNvPr id="29" name="文字方塊 28">
            <a:extLst>
              <a:ext uri="{FF2B5EF4-FFF2-40B4-BE49-F238E27FC236}">
                <a16:creationId xmlns:a16="http://schemas.microsoft.com/office/drawing/2014/main" id="{1E85C1D0-F511-4977-9122-528DE6ED24B2}"/>
              </a:ext>
            </a:extLst>
          </p:cNvPr>
          <p:cNvSpPr txBox="1"/>
          <p:nvPr/>
        </p:nvSpPr>
        <p:spPr>
          <a:xfrm>
            <a:off x="4227185" y="4103831"/>
            <a:ext cx="461665" cy="2427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長者更與作字名之為兒</a:t>
            </a:r>
          </a:p>
        </p:txBody>
      </p:sp>
      <p:sp>
        <p:nvSpPr>
          <p:cNvPr id="30" name="文字方塊 29">
            <a:extLst>
              <a:ext uri="{FF2B5EF4-FFF2-40B4-BE49-F238E27FC236}">
                <a16:creationId xmlns:a16="http://schemas.microsoft.com/office/drawing/2014/main" id="{A49A4BEE-58CA-4834-9E5C-3C2F8DF4DA92}"/>
              </a:ext>
            </a:extLst>
          </p:cNvPr>
          <p:cNvSpPr txBox="1"/>
          <p:nvPr/>
        </p:nvSpPr>
        <p:spPr>
          <a:xfrm>
            <a:off x="2041241" y="4343365"/>
            <a:ext cx="738664" cy="19919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我本無心有所希求今此寶藏自然而至</a:t>
            </a:r>
          </a:p>
        </p:txBody>
      </p:sp>
      <p:sp>
        <p:nvSpPr>
          <p:cNvPr id="31" name="文字方塊 30">
            <a:extLst>
              <a:ext uri="{FF2B5EF4-FFF2-40B4-BE49-F238E27FC236}">
                <a16:creationId xmlns:a16="http://schemas.microsoft.com/office/drawing/2014/main" id="{BD1F8471-77CA-4971-B493-A3A3B4559B98}"/>
              </a:ext>
            </a:extLst>
          </p:cNvPr>
          <p:cNvSpPr txBox="1"/>
          <p:nvPr/>
        </p:nvSpPr>
        <p:spPr>
          <a:xfrm>
            <a:off x="1223036" y="4335443"/>
            <a:ext cx="738664" cy="2007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大富長者則是如來我等皆似佛子</a:t>
            </a:r>
          </a:p>
        </p:txBody>
      </p:sp>
      <p:sp>
        <p:nvSpPr>
          <p:cNvPr id="32" name="文字方塊 31">
            <a:extLst>
              <a:ext uri="{FF2B5EF4-FFF2-40B4-BE49-F238E27FC236}">
                <a16:creationId xmlns:a16="http://schemas.microsoft.com/office/drawing/2014/main" id="{933463F1-820E-4D06-A00C-4B7698C92681}"/>
              </a:ext>
            </a:extLst>
          </p:cNvPr>
          <p:cNvSpPr txBox="1"/>
          <p:nvPr/>
        </p:nvSpPr>
        <p:spPr>
          <a:xfrm>
            <a:off x="127832" y="4372895"/>
            <a:ext cx="1015663" cy="1932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若我等有樂大之心</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佛則為我說大乘法</a:t>
            </a:r>
            <a:endPar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於此經中唯說一乘</a:t>
            </a:r>
          </a:p>
        </p:txBody>
      </p:sp>
    </p:spTree>
    <p:extLst>
      <p:ext uri="{BB962C8B-B14F-4D97-AF65-F5344CB8AC3E}">
        <p14:creationId xmlns:p14="http://schemas.microsoft.com/office/powerpoint/2010/main" val="458853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天體">
  <a:themeElements>
    <a:clrScheme name="天體">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體">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體">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地鐵">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地鐵">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天體</Template>
  <TotalTime>1774</TotalTime>
  <Words>13791</Words>
  <Application>Microsoft Office PowerPoint</Application>
  <PresentationFormat>寬螢幕</PresentationFormat>
  <Paragraphs>925</Paragraphs>
  <Slides>66</Slides>
  <Notes>28</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66</vt:i4>
      </vt:variant>
    </vt:vector>
  </HeadingPairs>
  <TitlesOfParts>
    <vt:vector size="77" baseType="lpstr">
      <vt:lpstr>文鼎粗毛楷</vt:lpstr>
      <vt:lpstr>微軟正黑體</vt:lpstr>
      <vt:lpstr>標楷體</vt:lpstr>
      <vt:lpstr>Arial</vt:lpstr>
      <vt:lpstr>Calibri</vt:lpstr>
      <vt:lpstr>Times New Roman</vt:lpstr>
      <vt:lpstr>Wingdings</vt:lpstr>
      <vt:lpstr>Wingdings 2</vt:lpstr>
      <vt:lpstr>Wingdings 3</vt:lpstr>
      <vt:lpstr>天體</vt:lpstr>
      <vt:lpstr>地鐵</vt:lpstr>
      <vt:lpstr>妙法蓮華經序品第一</vt:lpstr>
      <vt:lpstr>PowerPoint 簡報</vt:lpstr>
      <vt:lpstr>法華心香讀書會 妙法蓮華經-方便品</vt:lpstr>
      <vt:lpstr>PowerPoint 簡報</vt:lpstr>
      <vt:lpstr>法華心香讀書會 妙法蓮華經-譬喻品</vt:lpstr>
      <vt:lpstr>PowerPoint 簡報</vt:lpstr>
      <vt:lpstr>PowerPoint 簡報</vt:lpstr>
      <vt:lpstr>法華心香讀書會 妙法蓮華經-信解品</vt:lpstr>
      <vt:lpstr>PowerPoint 簡報</vt:lpstr>
      <vt:lpstr>法華心香讀書會 妙法蓮華經-藥草喻品</vt:lpstr>
      <vt:lpstr>PowerPoint 簡報</vt:lpstr>
      <vt:lpstr>法華心香讀書會 妙法蓮華經-授記品</vt:lpstr>
      <vt:lpstr>PowerPoint 簡報</vt:lpstr>
      <vt:lpstr>法華心香讀書會 妙法蓮華經-化城喻品</vt:lpstr>
      <vt:lpstr>PowerPoint 簡報</vt:lpstr>
      <vt:lpstr>法華心香讀書會 妙法蓮華經-五百弟子受記品</vt:lpstr>
      <vt:lpstr>PowerPoint 簡報</vt:lpstr>
      <vt:lpstr>法華心香讀書會 妙法蓮華經 -授學無學人記品</vt:lpstr>
      <vt:lpstr>PowerPoint 簡報</vt:lpstr>
      <vt:lpstr>法華心香讀書會 妙法蓮華經-法師品</vt:lpstr>
      <vt:lpstr>PowerPoint 簡報</vt:lpstr>
      <vt:lpstr>法華心香讀書會 妙法蓮華經-見寶塔品</vt:lpstr>
      <vt:lpstr>PowerPoint 簡報</vt:lpstr>
      <vt:lpstr>法華心香讀書會 妙法蓮華經-提婆達多品</vt:lpstr>
      <vt:lpstr>PowerPoint 簡報</vt:lpstr>
      <vt:lpstr>法華心香讀書會 妙法蓮華經-勸持品</vt:lpstr>
      <vt:lpstr>PowerPoint 簡報</vt:lpstr>
      <vt:lpstr>法華心香讀書會 妙法蓮華經-安樂行品</vt:lpstr>
      <vt:lpstr>PowerPoint 簡報</vt:lpstr>
      <vt:lpstr>法華心香讀書會 妙法蓮華經-從地湧出品</vt:lpstr>
      <vt:lpstr>PowerPoint 簡報</vt:lpstr>
      <vt:lpstr>法華心香讀書會 妙法蓮華經-如來壽量品</vt:lpstr>
      <vt:lpstr>PowerPoint 簡報</vt:lpstr>
      <vt:lpstr>PowerPoint 簡報</vt:lpstr>
      <vt:lpstr>法華心香讀書會 妙法蓮華經-分別功德品</vt:lpstr>
      <vt:lpstr>PowerPoint 簡報</vt:lpstr>
      <vt:lpstr>PowerPoint 簡報</vt:lpstr>
      <vt:lpstr>法華心香讀書會 妙法蓮華經-隨喜功德品</vt:lpstr>
      <vt:lpstr>PowerPoint 簡報</vt:lpstr>
      <vt:lpstr>法華心香讀書會 妙法蓮華經-法師功德品</vt:lpstr>
      <vt:lpstr>PowerPoint 簡報</vt:lpstr>
      <vt:lpstr>法華心香讀書會 妙法蓮華經-常不輕菩薩品</vt:lpstr>
      <vt:lpstr>PowerPoint 簡報</vt:lpstr>
      <vt:lpstr>法華心香讀書會 妙法蓮華經-如來神力品</vt:lpstr>
      <vt:lpstr>PowerPoint 簡報</vt:lpstr>
      <vt:lpstr>PowerPoint 簡報</vt:lpstr>
      <vt:lpstr>法華心香讀書會 妙法蓮華經-囑累品</vt:lpstr>
      <vt:lpstr>PowerPoint 簡報</vt:lpstr>
      <vt:lpstr>法華心香讀書會 妙法蓮華經-藥王菩薩本事品</vt:lpstr>
      <vt:lpstr>PowerPoint 簡報</vt:lpstr>
      <vt:lpstr>PowerPoint 簡報</vt:lpstr>
      <vt:lpstr>法華心香讀書會 妙法蓮華經-妙音菩薩品</vt:lpstr>
      <vt:lpstr>PowerPoint 簡報</vt:lpstr>
      <vt:lpstr>PowerPoint 簡報</vt:lpstr>
      <vt:lpstr>法華心香讀書會 妙法蓮華經-觀世音菩薩普門品</vt:lpstr>
      <vt:lpstr>PowerPoint 簡報</vt:lpstr>
      <vt:lpstr>PowerPoint 簡報</vt:lpstr>
      <vt:lpstr>法華心香讀書會 妙法蓮華經-陀羅尼品</vt:lpstr>
      <vt:lpstr>PowerPoint 簡報</vt:lpstr>
      <vt:lpstr>PowerPoint 簡報</vt:lpstr>
      <vt:lpstr>法華心香讀書會 妙法蓮華經-妙莊嚴王本事品</vt:lpstr>
      <vt:lpstr>PowerPoint 簡報</vt:lpstr>
      <vt:lpstr>PowerPoint 簡報</vt:lpstr>
      <vt:lpstr>法華心香讀書會 妙法蓮華經-普賢菩薩勸發品</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課務會議</dc:title>
  <dc:creator>明智 高</dc:creator>
  <cp:lastModifiedBy>明智 高</cp:lastModifiedBy>
  <cp:revision>125</cp:revision>
  <dcterms:created xsi:type="dcterms:W3CDTF">2018-05-22T08:58:54Z</dcterms:created>
  <dcterms:modified xsi:type="dcterms:W3CDTF">2019-03-05T02:13:06Z</dcterms:modified>
</cp:coreProperties>
</file>