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25" r:id="rId16"/>
    <p:sldId id="301" r:id="rId17"/>
    <p:sldId id="302" r:id="rId18"/>
    <p:sldId id="303" r:id="rId19"/>
    <p:sldId id="304" r:id="rId20"/>
    <p:sldId id="305" r:id="rId21"/>
    <p:sldId id="324" r:id="rId22"/>
    <p:sldId id="326" r:id="rId23"/>
    <p:sldId id="327" r:id="rId24"/>
    <p:sldId id="307" r:id="rId25"/>
    <p:sldId id="328" r:id="rId26"/>
    <p:sldId id="306" r:id="rId27"/>
    <p:sldId id="322" r:id="rId28"/>
    <p:sldId id="332" r:id="rId29"/>
    <p:sldId id="309" r:id="rId30"/>
    <p:sldId id="320" r:id="rId31"/>
    <p:sldId id="310" r:id="rId32"/>
    <p:sldId id="311" r:id="rId33"/>
    <p:sldId id="312" r:id="rId34"/>
    <p:sldId id="314" r:id="rId35"/>
    <p:sldId id="316" r:id="rId36"/>
    <p:sldId id="336" r:id="rId37"/>
    <p:sldId id="337" r:id="rId38"/>
    <p:sldId id="344" r:id="rId39"/>
    <p:sldId id="345" r:id="rId40"/>
    <p:sldId id="338" r:id="rId41"/>
    <p:sldId id="340" r:id="rId42"/>
    <p:sldId id="342" r:id="rId43"/>
    <p:sldId id="343" r:id="rId44"/>
    <p:sldId id="333" r:id="rId45"/>
    <p:sldId id="317" r:id="rId46"/>
    <p:sldId id="318" r:id="rId47"/>
    <p:sldId id="331" r:id="rId48"/>
    <p:sldId id="291" r:id="rId49"/>
    <p:sldId id="292" r:id="rId50"/>
    <p:sldId id="293" r:id="rId51"/>
    <p:sldId id="347" r:id="rId52"/>
    <p:sldId id="348" r:id="rId53"/>
    <p:sldId id="360" r:id="rId54"/>
    <p:sldId id="351" r:id="rId55"/>
    <p:sldId id="355" r:id="rId56"/>
    <p:sldId id="354" r:id="rId57"/>
    <p:sldId id="356" r:id="rId58"/>
    <p:sldId id="357" r:id="rId59"/>
    <p:sldId id="358" r:id="rId60"/>
    <p:sldId id="379" r:id="rId61"/>
    <p:sldId id="352" r:id="rId62"/>
    <p:sldId id="277" r:id="rId63"/>
    <p:sldId id="276" r:id="rId64"/>
    <p:sldId id="264" r:id="rId65"/>
    <p:sldId id="377" r:id="rId66"/>
    <p:sldId id="378" r:id="rId67"/>
    <p:sldId id="280" r:id="rId68"/>
    <p:sldId id="362" r:id="rId69"/>
    <p:sldId id="384" r:id="rId70"/>
    <p:sldId id="385" r:id="rId71"/>
    <p:sldId id="382" r:id="rId72"/>
    <p:sldId id="383" r:id="rId73"/>
    <p:sldId id="263" r:id="rId74"/>
    <p:sldId id="297" r:id="rId75"/>
    <p:sldId id="330" r:id="rId76"/>
    <p:sldId id="380" r:id="rId77"/>
    <p:sldId id="381" r:id="rId7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17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3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9972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7145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280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620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19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662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67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448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685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E75F2-1DD1-4827-AE67-E64E13DCDE02}" type="datetimeFigureOut">
              <a:rPr lang="zh-TW" altLang="en-US" smtClean="0"/>
              <a:t>2018/12/16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714EF-BDCD-4216-AE69-D663CA5A9E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88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&#19968;&#20491;&#22909;&#20154;%20(&#19979;).mp4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8000" dirty="0">
                <a:latin typeface="helvetica neue"/>
                <a:cs typeface="新細明體"/>
              </a:rPr>
              <a:t>我</a:t>
            </a:r>
            <a:r>
              <a:rPr lang="zh-TW" altLang="en-US" sz="8000" dirty="0" smtClean="0">
                <a:latin typeface="helvetica neue"/>
                <a:cs typeface="新細明體"/>
              </a:rPr>
              <a:t>是</a:t>
            </a:r>
            <a:r>
              <a:rPr lang="zh-TW" altLang="zh-TW" sz="8000" dirty="0" smtClean="0">
                <a:latin typeface="helvetica neue"/>
                <a:cs typeface="新細明體"/>
              </a:rPr>
              <a:t>好</a:t>
            </a:r>
            <a:r>
              <a:rPr lang="zh-TW" altLang="zh-TW" sz="8000" dirty="0">
                <a:latin typeface="helvetica neue"/>
                <a:cs typeface="新細明體"/>
              </a:rPr>
              <a:t>人</a:t>
            </a:r>
            <a:r>
              <a:rPr lang="zh-TW" altLang="zh-TW" sz="8000" dirty="0" smtClean="0">
                <a:latin typeface="helvetica neue"/>
                <a:cs typeface="新細明體"/>
              </a:rPr>
              <a:t>幫</a:t>
            </a:r>
            <a:r>
              <a:rPr lang="zh-TW" altLang="en-US" sz="8000" dirty="0" smtClean="0">
                <a:latin typeface="helvetica neue"/>
                <a:cs typeface="新細明體"/>
              </a:rPr>
              <a:t>幫主</a:t>
            </a:r>
            <a:endParaRPr lang="zh-TW" alt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2204864"/>
            <a:ext cx="7704856" cy="4176464"/>
          </a:xfrm>
        </p:spPr>
        <p:txBody>
          <a:bodyPr/>
          <a:lstStyle/>
          <a:p>
            <a:pPr>
              <a:lnSpc>
                <a:spcPts val="1500"/>
              </a:lnSpc>
              <a:spcAft>
                <a:spcPts val="0"/>
              </a:spcAft>
            </a:pP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5422" r="6818" b="4882"/>
          <a:stretch/>
        </p:blipFill>
        <p:spPr>
          <a:xfrm>
            <a:off x="971600" y="1920018"/>
            <a:ext cx="7404930" cy="433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7.</a:t>
            </a:r>
            <a:r>
              <a:rPr lang="zh-TW" altLang="en-US" dirty="0">
                <a:latin typeface="新細明體"/>
              </a:rPr>
              <a:t>當</a:t>
            </a:r>
            <a:r>
              <a:rPr lang="zh-TW" altLang="en-US" dirty="0">
                <a:solidFill>
                  <a:srgbClr val="FF0000"/>
                </a:solidFill>
                <a:latin typeface="新細明體"/>
              </a:rPr>
              <a:t>鼓棒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72816"/>
            <a:ext cx="4678387" cy="4678387"/>
          </a:xfrm>
        </p:spPr>
      </p:pic>
    </p:spTree>
    <p:extLst>
      <p:ext uri="{BB962C8B-B14F-4D97-AF65-F5344CB8AC3E}">
        <p14:creationId xmlns:p14="http://schemas.microsoft.com/office/powerpoint/2010/main" val="28777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8.</a:t>
            </a:r>
            <a:r>
              <a:rPr lang="zh-TW" altLang="en-US" dirty="0" smtClean="0"/>
              <a:t>拿來</a:t>
            </a:r>
            <a:r>
              <a:rPr lang="zh-TW" altLang="en-US" dirty="0" smtClean="0">
                <a:solidFill>
                  <a:srgbClr val="FF0000"/>
                </a:solidFill>
              </a:rPr>
              <a:t>搔癢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767681"/>
            <a:ext cx="4191000" cy="4191000"/>
          </a:xfrm>
        </p:spPr>
      </p:pic>
    </p:spTree>
    <p:extLst>
      <p:ext uri="{BB962C8B-B14F-4D97-AF65-F5344CB8AC3E}">
        <p14:creationId xmlns:p14="http://schemas.microsoft.com/office/powerpoint/2010/main" val="234364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9.</a:t>
            </a:r>
            <a:r>
              <a:rPr lang="zh-TW" altLang="en-US" dirty="0" smtClean="0"/>
              <a:t>當</a:t>
            </a:r>
            <a:r>
              <a:rPr lang="zh-TW" altLang="en-US" dirty="0" smtClean="0">
                <a:solidFill>
                  <a:srgbClr val="FF0000"/>
                </a:solidFill>
              </a:rPr>
              <a:t>丈量工具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77231"/>
            <a:ext cx="5715000" cy="3771900"/>
          </a:xfrm>
        </p:spPr>
      </p:pic>
    </p:spTree>
    <p:extLst>
      <p:ext uri="{BB962C8B-B14F-4D97-AF65-F5344CB8AC3E}">
        <p14:creationId xmlns:p14="http://schemas.microsoft.com/office/powerpoint/2010/main" val="155773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10.</a:t>
            </a:r>
            <a:r>
              <a:rPr lang="zh-TW" altLang="en-US" dirty="0">
                <a:latin typeface="新細明體"/>
              </a:rPr>
              <a:t>當成</a:t>
            </a:r>
            <a:r>
              <a:rPr lang="zh-TW" altLang="en-US" dirty="0">
                <a:solidFill>
                  <a:srgbClr val="FF0000"/>
                </a:solidFill>
                <a:latin typeface="新細明體"/>
              </a:rPr>
              <a:t>髮簪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80" y="1600200"/>
            <a:ext cx="3187640" cy="4525963"/>
          </a:xfrm>
        </p:spPr>
      </p:pic>
    </p:spTree>
    <p:extLst>
      <p:ext uri="{BB962C8B-B14F-4D97-AF65-F5344CB8AC3E}">
        <p14:creationId xmlns:p14="http://schemas.microsoft.com/office/powerpoint/2010/main" val="1386028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讓我們一起來認識一位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>
                <a:solidFill>
                  <a:srgbClr val="FF0000"/>
                </a:solidFill>
              </a:rPr>
              <a:t>用創意行善的好人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 sz="1600" dirty="0">
              <a:solidFill>
                <a:srgbClr val="000000"/>
              </a:solidFill>
              <a:latin typeface="艙棉窪闚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9644"/>
            <a:ext cx="3181000" cy="3668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5656" y="5661248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u="sng" dirty="0"/>
              <a:t>黃榮墩</a:t>
            </a:r>
            <a:r>
              <a:rPr lang="zh-TW" altLang="en-US" sz="2800" dirty="0"/>
              <a:t>喚醒許多台灣人心中的「好人魂」</a:t>
            </a:r>
          </a:p>
        </p:txBody>
      </p:sp>
    </p:spTree>
    <p:extLst>
      <p:ext uri="{BB962C8B-B14F-4D97-AF65-F5344CB8AC3E}">
        <p14:creationId xmlns:p14="http://schemas.microsoft.com/office/powerpoint/2010/main" val="2537585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zh-TW" altLang="en-US" sz="3600" dirty="0" smtClean="0">
                <a:solidFill>
                  <a:srgbClr val="222222"/>
                </a:solidFill>
                <a:latin typeface="Helvetica"/>
                <a:cs typeface="Arial"/>
              </a:rPr>
              <a:t>  </a:t>
            </a:r>
            <a:r>
              <a:rPr lang="zh-TW" altLang="zh-TW" sz="4000" dirty="0" smtClean="0">
                <a:solidFill>
                  <a:srgbClr val="222222"/>
                </a:solidFill>
                <a:latin typeface="Helvetica"/>
                <a:cs typeface="Arial"/>
              </a:rPr>
              <a:t>理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個</a:t>
            </a:r>
            <a:r>
              <a:rPr lang="zh-TW" altLang="zh-TW" sz="4000" dirty="0">
                <a:solidFill>
                  <a:srgbClr val="FF0000"/>
                </a:solidFill>
                <a:latin typeface="Helvetica"/>
                <a:cs typeface="Arial"/>
              </a:rPr>
              <a:t>平頭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，臉上總掛著</a:t>
            </a:r>
            <a:r>
              <a:rPr lang="zh-TW" altLang="zh-TW" sz="4000" dirty="0">
                <a:solidFill>
                  <a:srgbClr val="FF0000"/>
                </a:solidFill>
                <a:latin typeface="Helvetica"/>
                <a:cs typeface="Arial"/>
              </a:rPr>
              <a:t>微笑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的</a:t>
            </a:r>
            <a:r>
              <a:rPr lang="zh-TW" altLang="zh-TW" sz="4000" u="sng" dirty="0">
                <a:solidFill>
                  <a:srgbClr val="FF0000"/>
                </a:solidFill>
                <a:latin typeface="Helvetica"/>
                <a:cs typeface="Arial"/>
              </a:rPr>
              <a:t>黃榮</a:t>
            </a:r>
            <a:r>
              <a:rPr lang="zh-TW" altLang="zh-TW" sz="4000" u="sng" dirty="0" smtClean="0">
                <a:solidFill>
                  <a:srgbClr val="FF0000"/>
                </a:solidFill>
                <a:latin typeface="Helvetica"/>
                <a:cs typeface="Arial"/>
              </a:rPr>
              <a:t>墩</a:t>
            </a:r>
            <a:r>
              <a:rPr lang="zh-TW" altLang="zh-TW" sz="4000" dirty="0" smtClean="0">
                <a:solidFill>
                  <a:srgbClr val="222222"/>
                </a:solidFill>
                <a:latin typeface="Helvetica"/>
                <a:cs typeface="Arial"/>
              </a:rPr>
              <a:t>，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是個極有</a:t>
            </a:r>
            <a:r>
              <a:rPr lang="zh-TW" altLang="zh-TW" sz="4000" dirty="0">
                <a:solidFill>
                  <a:srgbClr val="FF0000"/>
                </a:solidFill>
                <a:latin typeface="Helvetica"/>
                <a:cs typeface="Arial"/>
              </a:rPr>
              <a:t>渲染力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的人，更是個</a:t>
            </a:r>
            <a:r>
              <a:rPr lang="zh-TW" altLang="zh-TW" sz="4000" dirty="0">
                <a:solidFill>
                  <a:srgbClr val="FF0000"/>
                </a:solidFill>
                <a:latin typeface="Helvetica"/>
                <a:cs typeface="Arial"/>
              </a:rPr>
              <a:t>心軟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、</a:t>
            </a:r>
            <a:r>
              <a:rPr lang="zh-TW" altLang="zh-TW" sz="4000" dirty="0">
                <a:solidFill>
                  <a:srgbClr val="FF0000"/>
                </a:solidFill>
                <a:latin typeface="Helvetica"/>
                <a:cs typeface="Arial"/>
              </a:rPr>
              <a:t>有同理心</a:t>
            </a:r>
            <a:r>
              <a:rPr lang="zh-TW" altLang="zh-TW" sz="4000" dirty="0">
                <a:solidFill>
                  <a:srgbClr val="222222"/>
                </a:solidFill>
                <a:latin typeface="Helvetica"/>
                <a:cs typeface="Arial"/>
              </a:rPr>
              <a:t>的</a:t>
            </a:r>
            <a:r>
              <a:rPr lang="zh-TW" altLang="zh-TW" sz="4000" dirty="0" smtClean="0">
                <a:solidFill>
                  <a:srgbClr val="222222"/>
                </a:solidFill>
                <a:latin typeface="Helvetica"/>
                <a:cs typeface="Arial"/>
              </a:rPr>
              <a:t>人</a:t>
            </a:r>
            <a:r>
              <a:rPr lang="zh-TW" altLang="en-US" sz="4000" dirty="0" smtClean="0">
                <a:solidFill>
                  <a:srgbClr val="222222"/>
                </a:solidFill>
                <a:latin typeface="Helvetica"/>
                <a:cs typeface="Arial"/>
              </a:rPr>
              <a:t>。</a:t>
            </a:r>
            <a:endParaRPr lang="zh-TW" alt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7362638" cy="3468935"/>
          </a:xfrm>
        </p:spPr>
      </p:pic>
    </p:spTree>
    <p:extLst>
      <p:ext uri="{BB962C8B-B14F-4D97-AF65-F5344CB8AC3E}">
        <p14:creationId xmlns:p14="http://schemas.microsoft.com/office/powerpoint/2010/main" val="58422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u="sng" dirty="0"/>
              <a:t>黃榮墩</a:t>
            </a:r>
            <a:r>
              <a:rPr lang="zh-TW" altLang="en-US" dirty="0"/>
              <a:t>的</a:t>
            </a:r>
            <a:r>
              <a:rPr lang="zh-TW" altLang="en-US" dirty="0">
                <a:solidFill>
                  <a:srgbClr val="FF0000"/>
                </a:solidFill>
              </a:rPr>
              <a:t>老家在</a:t>
            </a:r>
            <a:r>
              <a:rPr lang="zh-TW" altLang="en-US" u="sng" dirty="0">
                <a:solidFill>
                  <a:srgbClr val="FF0000"/>
                </a:solidFill>
              </a:rPr>
              <a:t>花蓮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輔仁大學歷史系</a:t>
            </a:r>
            <a:r>
              <a:rPr lang="zh-TW" altLang="en-US" dirty="0"/>
              <a:t>畢業、當兵</a:t>
            </a:r>
            <a:r>
              <a:rPr lang="en-US" altLang="zh-TW" dirty="0"/>
              <a:t>2</a:t>
            </a:r>
            <a:r>
              <a:rPr lang="zh-TW" altLang="en-US" dirty="0"/>
              <a:t>年後，在</a:t>
            </a:r>
            <a:r>
              <a:rPr lang="zh-TW" altLang="en-US" u="sng" dirty="0">
                <a:solidFill>
                  <a:srgbClr val="FF0000"/>
                </a:solidFill>
              </a:rPr>
              <a:t>台北</a:t>
            </a:r>
            <a:r>
              <a:rPr lang="zh-TW" altLang="en-US" dirty="0"/>
              <a:t>擔任企劃等類型工作近</a:t>
            </a:r>
            <a:r>
              <a:rPr lang="en-US" altLang="zh-TW" dirty="0"/>
              <a:t>3</a:t>
            </a:r>
            <a:r>
              <a:rPr lang="zh-TW" altLang="en-US" dirty="0"/>
              <a:t>年。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104456" cy="23023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49777"/>
            <a:ext cx="4685572" cy="22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所有</a:t>
            </a:r>
            <a:r>
              <a:rPr lang="zh-TW" altLang="en-US" u="sng" dirty="0">
                <a:solidFill>
                  <a:srgbClr val="FF0000"/>
                </a:solidFill>
              </a:rPr>
              <a:t>花蓮</a:t>
            </a:r>
            <a:r>
              <a:rPr lang="zh-TW" altLang="en-US" dirty="0">
                <a:solidFill>
                  <a:srgbClr val="FF0000"/>
                </a:solidFill>
              </a:rPr>
              <a:t>的孩子</a:t>
            </a:r>
            <a:r>
              <a:rPr lang="zh-TW" altLang="en-US" dirty="0"/>
              <a:t>心中都有個</a:t>
            </a:r>
            <a:r>
              <a:rPr lang="zh-TW" altLang="en-US" dirty="0">
                <a:solidFill>
                  <a:srgbClr val="FF0000"/>
                </a:solidFill>
              </a:rPr>
              <a:t>共同的夢</a:t>
            </a:r>
            <a:r>
              <a:rPr lang="zh-TW" altLang="en-US" dirty="0"/>
              <a:t>：「希望自己可以</a:t>
            </a:r>
            <a:r>
              <a:rPr lang="zh-TW" altLang="en-US" dirty="0">
                <a:solidFill>
                  <a:srgbClr val="FF0000"/>
                </a:solidFill>
              </a:rPr>
              <a:t>為故鄉做點什麼</a:t>
            </a:r>
            <a:r>
              <a:rPr lang="zh-TW" altLang="en-US" dirty="0"/>
              <a:t>，讓家鄉的人都</a:t>
            </a:r>
            <a:r>
              <a:rPr lang="zh-TW" altLang="en-US" dirty="0">
                <a:solidFill>
                  <a:srgbClr val="FF0000"/>
                </a:solidFill>
              </a:rPr>
              <a:t>有工作</a:t>
            </a:r>
            <a:r>
              <a:rPr lang="zh-TW" altLang="en-US" dirty="0"/>
              <a:t>、都</a:t>
            </a:r>
            <a:r>
              <a:rPr lang="zh-TW" altLang="en-US" dirty="0">
                <a:solidFill>
                  <a:srgbClr val="FF0000"/>
                </a:solidFill>
              </a:rPr>
              <a:t>有飯吃</a:t>
            </a:r>
            <a:r>
              <a:rPr lang="zh-TW" altLang="en-US" dirty="0"/>
              <a:t>。」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924944"/>
            <a:ext cx="5894329" cy="3315560"/>
          </a:xfrm>
        </p:spPr>
      </p:pic>
    </p:spTree>
    <p:extLst>
      <p:ext uri="{BB962C8B-B14F-4D97-AF65-F5344CB8AC3E}">
        <p14:creationId xmlns:p14="http://schemas.microsoft.com/office/powerpoint/2010/main" val="28736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有一</a:t>
            </a:r>
            <a:r>
              <a:rPr lang="zh-TW" altLang="en-US" dirty="0" smtClean="0"/>
              <a:t>天</a:t>
            </a:r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en-US" dirty="0" smtClean="0"/>
              <a:t>突</a:t>
            </a:r>
            <a:r>
              <a:rPr lang="zh-TW" altLang="en-US" dirty="0"/>
              <a:t>然感覺時候到了，便</a:t>
            </a:r>
            <a:r>
              <a:rPr lang="zh-TW" altLang="en-US" dirty="0">
                <a:solidFill>
                  <a:srgbClr val="FF0000"/>
                </a:solidFill>
              </a:rPr>
              <a:t>收起行囊回</a:t>
            </a:r>
            <a:r>
              <a:rPr lang="zh-TW" altLang="en-US" u="sng" dirty="0">
                <a:solidFill>
                  <a:srgbClr val="FF0000"/>
                </a:solidFill>
              </a:rPr>
              <a:t>花蓮</a:t>
            </a:r>
            <a:r>
              <a:rPr lang="zh-TW" altLang="en-US" dirty="0"/>
              <a:t>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5415936" cy="4332749"/>
          </a:xfrm>
        </p:spPr>
      </p:pic>
    </p:spTree>
    <p:extLst>
      <p:ext uri="{BB962C8B-B14F-4D97-AF65-F5344CB8AC3E}">
        <p14:creationId xmlns:p14="http://schemas.microsoft.com/office/powerpoint/2010/main" val="22091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一開始</a:t>
            </a:r>
            <a:r>
              <a:rPr lang="zh-TW" altLang="en-US" dirty="0" smtClean="0"/>
              <a:t>，</a:t>
            </a:r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en-US" dirty="0" smtClean="0"/>
              <a:t>到</a:t>
            </a:r>
            <a:r>
              <a:rPr lang="zh-TW" altLang="en-US" dirty="0">
                <a:solidFill>
                  <a:srgbClr val="FF0000"/>
                </a:solidFill>
              </a:rPr>
              <a:t>宜昌國中教歷史</a:t>
            </a:r>
            <a:r>
              <a:rPr lang="zh-TW" altLang="en-US" dirty="0"/>
              <a:t>，充滿熱情跟創意的他，特別</a:t>
            </a:r>
            <a:r>
              <a:rPr lang="zh-TW" altLang="en-US" dirty="0">
                <a:solidFill>
                  <a:srgbClr val="FF0000"/>
                </a:solidFill>
              </a:rPr>
              <a:t>關</a:t>
            </a:r>
            <a:r>
              <a:rPr lang="zh-TW" altLang="en-US" dirty="0" smtClean="0">
                <a:solidFill>
                  <a:srgbClr val="FF0000"/>
                </a:solidFill>
              </a:rPr>
              <a:t>心「放</a:t>
            </a:r>
            <a:r>
              <a:rPr lang="zh-TW" altLang="en-US" dirty="0">
                <a:solidFill>
                  <a:srgbClr val="FF0000"/>
                </a:solidFill>
              </a:rPr>
              <a:t>牛</a:t>
            </a:r>
            <a:r>
              <a:rPr lang="zh-TW" altLang="en-US" dirty="0" smtClean="0">
                <a:solidFill>
                  <a:srgbClr val="FF0000"/>
                </a:solidFill>
              </a:rPr>
              <a:t>班」學</a:t>
            </a:r>
            <a:r>
              <a:rPr lang="zh-TW" altLang="en-US" dirty="0">
                <a:solidFill>
                  <a:srgbClr val="FF0000"/>
                </a:solidFill>
              </a:rPr>
              <a:t>生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4853139" cy="36337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933894"/>
            <a:ext cx="344309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你是一個</a:t>
            </a:r>
            <a:r>
              <a:rPr lang="zh-TW" altLang="en-US" dirty="0" smtClean="0">
                <a:solidFill>
                  <a:srgbClr val="FF0000"/>
                </a:solidFill>
              </a:rPr>
              <a:t>有創意</a:t>
            </a:r>
            <a:r>
              <a:rPr lang="zh-TW" altLang="en-US" dirty="0" smtClean="0"/>
              <a:t>的人嗎？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62" y="1600200"/>
            <a:ext cx="5099676" cy="4525963"/>
          </a:xfrm>
        </p:spPr>
      </p:pic>
    </p:spTree>
    <p:extLst>
      <p:ext uri="{BB962C8B-B14F-4D97-AF65-F5344CB8AC3E}">
        <p14:creationId xmlns:p14="http://schemas.microsoft.com/office/powerpoint/2010/main" val="244659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但那</a:t>
            </a:r>
            <a:r>
              <a:rPr lang="zh-TW" altLang="en-US" dirty="0"/>
              <a:t>個年代的</a:t>
            </a:r>
            <a:r>
              <a:rPr lang="zh-TW" altLang="en-US" dirty="0">
                <a:solidFill>
                  <a:srgbClr val="FF0000"/>
                </a:solidFill>
              </a:rPr>
              <a:t>年輕人只有升學念書</a:t>
            </a:r>
            <a:r>
              <a:rPr lang="zh-TW" altLang="en-US" dirty="0"/>
              <a:t>，教育環境容易讓認真的</a:t>
            </a:r>
            <a:r>
              <a:rPr lang="zh-TW" altLang="en-US" dirty="0">
                <a:solidFill>
                  <a:srgbClr val="FF0000"/>
                </a:solidFill>
              </a:rPr>
              <a:t>老師陷入單打獨鬥的困境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95" y="2349500"/>
            <a:ext cx="5636810" cy="3776663"/>
          </a:xfrm>
        </p:spPr>
      </p:pic>
    </p:spTree>
    <p:extLst>
      <p:ext uri="{BB962C8B-B14F-4D97-AF65-F5344CB8AC3E}">
        <p14:creationId xmlns:p14="http://schemas.microsoft.com/office/powerpoint/2010/main" val="1860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dirty="0" smtClean="0">
                <a:solidFill>
                  <a:srgbClr val="FF0000"/>
                </a:solidFill>
              </a:rPr>
              <a:t>教書</a:t>
            </a:r>
            <a:r>
              <a:rPr lang="en-US" altLang="zh-TW" sz="4000" dirty="0">
                <a:solidFill>
                  <a:srgbClr val="FF0000"/>
                </a:solidFill>
              </a:rPr>
              <a:t>3</a:t>
            </a:r>
            <a:r>
              <a:rPr lang="zh-TW" altLang="en-US" sz="4000" dirty="0">
                <a:solidFill>
                  <a:srgbClr val="FF0000"/>
                </a:solidFill>
              </a:rPr>
              <a:t>年多</a:t>
            </a:r>
            <a:r>
              <a:rPr lang="zh-TW" altLang="en-US" sz="4000" dirty="0"/>
              <a:t>後</a:t>
            </a:r>
            <a:r>
              <a:rPr lang="zh-TW" altLang="en-US" sz="4000" dirty="0" smtClean="0"/>
              <a:t>，</a:t>
            </a:r>
            <a:r>
              <a:rPr lang="zh-TW" altLang="en-US" sz="4000" u="sng" dirty="0">
                <a:solidFill>
                  <a:prstClr val="black"/>
                </a:solidFill>
              </a:rPr>
              <a:t>黃榮墩</a:t>
            </a:r>
            <a:r>
              <a:rPr lang="zh-TW" altLang="en-US" sz="4000" dirty="0" smtClean="0"/>
              <a:t>覺</a:t>
            </a:r>
            <a:r>
              <a:rPr lang="zh-TW" altLang="en-US" sz="4000" dirty="0"/>
              <a:t>得「教不下去了</a:t>
            </a:r>
            <a:r>
              <a:rPr lang="zh-TW" altLang="en-US" sz="4000" dirty="0" smtClean="0"/>
              <a:t>」，便</a:t>
            </a:r>
            <a:r>
              <a:rPr lang="zh-TW" altLang="en-US" sz="4000" dirty="0" smtClean="0">
                <a:solidFill>
                  <a:srgbClr val="FF0000"/>
                </a:solidFill>
              </a:rPr>
              <a:t>辭</a:t>
            </a:r>
            <a:r>
              <a:rPr lang="zh-TW" altLang="en-US" sz="4000" dirty="0">
                <a:solidFill>
                  <a:srgbClr val="FF0000"/>
                </a:solidFill>
              </a:rPr>
              <a:t>去教職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608" y="2060575"/>
            <a:ext cx="5420784" cy="4065588"/>
          </a:xfrm>
        </p:spPr>
      </p:pic>
    </p:spTree>
    <p:extLst>
      <p:ext uri="{BB962C8B-B14F-4D97-AF65-F5344CB8AC3E}">
        <p14:creationId xmlns:p14="http://schemas.microsoft.com/office/powerpoint/2010/main" val="225982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en-US" dirty="0" smtClean="0">
                <a:solidFill>
                  <a:srgbClr val="FF0000"/>
                </a:solidFill>
              </a:rPr>
              <a:t>在</a:t>
            </a:r>
            <a:r>
              <a:rPr lang="en-US" altLang="zh-TW" dirty="0">
                <a:solidFill>
                  <a:srgbClr val="FF0000"/>
                </a:solidFill>
              </a:rPr>
              <a:t>1994</a:t>
            </a:r>
            <a:r>
              <a:rPr lang="zh-TW" altLang="en-US" dirty="0">
                <a:solidFill>
                  <a:srgbClr val="FF0000"/>
                </a:solidFill>
              </a:rPr>
              <a:t>年成</a:t>
            </a:r>
            <a:r>
              <a:rPr lang="zh-TW" altLang="en-US" dirty="0" smtClean="0">
                <a:solidFill>
                  <a:srgbClr val="FF0000"/>
                </a:solidFill>
              </a:rPr>
              <a:t>立「花</a:t>
            </a:r>
            <a:r>
              <a:rPr lang="zh-TW" altLang="en-US" dirty="0">
                <a:solidFill>
                  <a:srgbClr val="FF0000"/>
                </a:solidFill>
              </a:rPr>
              <a:t>蓮縣青少年公益組織協</a:t>
            </a:r>
            <a:r>
              <a:rPr lang="zh-TW" altLang="en-US" dirty="0" smtClean="0">
                <a:solidFill>
                  <a:srgbClr val="FF0000"/>
                </a:solidFill>
              </a:rPr>
              <a:t>會」，</a:t>
            </a:r>
            <a:r>
              <a:rPr lang="zh-TW" altLang="en-US" dirty="0"/>
              <a:t>希望</a:t>
            </a:r>
            <a:r>
              <a:rPr lang="zh-TW" altLang="en-US" dirty="0">
                <a:solidFill>
                  <a:srgbClr val="FF0000"/>
                </a:solidFill>
              </a:rPr>
              <a:t>給更多學生關愛</a:t>
            </a:r>
            <a:r>
              <a:rPr lang="zh-TW" altLang="en-US" dirty="0"/>
              <a:t>。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8741"/>
            <a:ext cx="8229600" cy="2468880"/>
          </a:xfrm>
        </p:spPr>
      </p:pic>
    </p:spTree>
    <p:extLst>
      <p:ext uri="{BB962C8B-B14F-4D97-AF65-F5344CB8AC3E}">
        <p14:creationId xmlns:p14="http://schemas.microsoft.com/office/powerpoint/2010/main" val="35099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zh-TW" dirty="0" smtClean="0">
                <a:solidFill>
                  <a:srgbClr val="222222"/>
                </a:solidFill>
                <a:latin typeface="Open Sans"/>
                <a:cs typeface="Open Sans"/>
              </a:rPr>
              <a:t>發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現，花蓮青少年沒什麼休閒活動，容易學壞，就帶他們到公園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辦音樂會、籃球</a:t>
            </a:r>
            <a:r>
              <a:rPr lang="zh-TW" altLang="zh-TW" dirty="0" smtClean="0">
                <a:solidFill>
                  <a:srgbClr val="FF0000"/>
                </a:solidFill>
                <a:latin typeface="Open Sans"/>
                <a:cs typeface="Open Sans"/>
              </a:rPr>
              <a:t>賽</a:t>
            </a:r>
            <a:r>
              <a:rPr lang="zh-TW" altLang="en-US" dirty="0" smtClean="0">
                <a:solidFill>
                  <a:srgbClr val="FF0000"/>
                </a:solidFill>
                <a:latin typeface="Open Sans"/>
                <a:cs typeface="Open Sans"/>
              </a:rPr>
              <a:t>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4078626" cy="30589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9588"/>
            <a:ext cx="4392488" cy="27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zh-TW" kern="0" dirty="0">
                <a:latin typeface="helvetica neue"/>
                <a:cs typeface="新細明體"/>
              </a:rPr>
              <a:t>當他舉辦各種具</a:t>
            </a:r>
            <a:r>
              <a:rPr lang="zh-TW" altLang="zh-TW" kern="0" dirty="0">
                <a:solidFill>
                  <a:srgbClr val="FF0000"/>
                </a:solidFill>
                <a:latin typeface="helvetica neue"/>
                <a:cs typeface="新細明體"/>
              </a:rPr>
              <a:t>創意的街頭體育競賽</a:t>
            </a:r>
            <a:r>
              <a:rPr lang="zh-TW" altLang="zh-TW" kern="0" dirty="0">
                <a:latin typeface="helvetica neue"/>
                <a:cs typeface="新細明體"/>
              </a:rPr>
              <a:t>，讓原本只能透過飆車吸毒來「休閒」的</a:t>
            </a:r>
            <a:r>
              <a:rPr lang="zh-TW" altLang="zh-TW" kern="0" dirty="0">
                <a:solidFill>
                  <a:srgbClr val="FF0000"/>
                </a:solidFill>
                <a:latin typeface="helvetica neue"/>
                <a:cs typeface="新細明體"/>
              </a:rPr>
              <a:t>青少年有了新重</a:t>
            </a:r>
            <a:r>
              <a:rPr lang="zh-TW" altLang="zh-TW" kern="0" dirty="0" smtClean="0">
                <a:solidFill>
                  <a:srgbClr val="FF0000"/>
                </a:solidFill>
                <a:latin typeface="helvetica neue"/>
                <a:cs typeface="新細明體"/>
              </a:rPr>
              <a:t>心</a:t>
            </a:r>
            <a:r>
              <a:rPr lang="zh-TW" altLang="en-US" kern="0" dirty="0" smtClean="0">
                <a:latin typeface="helvetica neue"/>
                <a:cs typeface="新細明體"/>
              </a:rPr>
              <a:t>。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9"/>
          <a:stretch/>
        </p:blipFill>
        <p:spPr>
          <a:xfrm>
            <a:off x="251520" y="2541402"/>
            <a:ext cx="5086309" cy="34684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348880"/>
            <a:ext cx="3181350" cy="4095750"/>
          </a:xfrm>
        </p:spPr>
      </p:pic>
    </p:spTree>
    <p:extLst>
      <p:ext uri="{BB962C8B-B14F-4D97-AF65-F5344CB8AC3E}">
        <p14:creationId xmlns:p14="http://schemas.microsoft.com/office/powerpoint/2010/main" val="414645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u="sng" dirty="0">
                <a:solidFill>
                  <a:prstClr val="black"/>
                </a:solidFill>
              </a:rPr>
              <a:t>黃榮墩</a:t>
            </a:r>
            <a:r>
              <a:rPr lang="zh-TW" altLang="en-US" sz="4000" dirty="0" smtClean="0"/>
              <a:t>帶</a:t>
            </a:r>
            <a:r>
              <a:rPr lang="zh-TW" altLang="zh-TW" sz="4000" dirty="0">
                <a:solidFill>
                  <a:srgbClr val="222222"/>
                </a:solidFill>
                <a:latin typeface="Open Sans"/>
                <a:cs typeface="Open Sans"/>
              </a:rPr>
              <a:t>青少年</a:t>
            </a:r>
            <a:r>
              <a:rPr lang="zh-TW" altLang="en-US" sz="4000" dirty="0" smtClean="0">
                <a:solidFill>
                  <a:srgbClr val="FF0000"/>
                </a:solidFill>
              </a:rPr>
              <a:t>送</a:t>
            </a:r>
            <a:r>
              <a:rPr lang="zh-TW" altLang="en-US" sz="4000" dirty="0">
                <a:solidFill>
                  <a:srgbClr val="FF0000"/>
                </a:solidFill>
              </a:rPr>
              <a:t>書</a:t>
            </a:r>
            <a:r>
              <a:rPr lang="zh-TW" altLang="en-US" sz="4000" dirty="0"/>
              <a:t>到後山、寒天</a:t>
            </a:r>
            <a:r>
              <a:rPr lang="zh-TW" altLang="en-US" sz="4000" dirty="0">
                <a:solidFill>
                  <a:srgbClr val="FF0000"/>
                </a:solidFill>
              </a:rPr>
              <a:t>送暖</a:t>
            </a:r>
            <a:r>
              <a:rPr lang="zh-TW" altLang="en-US" sz="4000" dirty="0" smtClean="0">
                <a:solidFill>
                  <a:srgbClr val="FF0000"/>
                </a:solidFill>
              </a:rPr>
              <a:t>被</a:t>
            </a:r>
            <a:r>
              <a:rPr lang="zh-TW" altLang="en-US" sz="4000" dirty="0" smtClean="0"/>
              <a:t>。</a:t>
            </a:r>
            <a:endParaRPr lang="zh-TW" alt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4" r="8964" b="70419"/>
          <a:stretch/>
        </p:blipFill>
        <p:spPr>
          <a:xfrm>
            <a:off x="251520" y="2552328"/>
            <a:ext cx="4390056" cy="17015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05" y="1988840"/>
            <a:ext cx="4127276" cy="3095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6743" y="508429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800" dirty="0"/>
              <a:t>花蓮縣慶修院發起寒天送暖被計畫，四維高</a:t>
            </a:r>
            <a:r>
              <a:rPr lang="zh-TW" altLang="en-US" sz="2800" dirty="0" smtClean="0"/>
              <a:t>中學</a:t>
            </a:r>
            <a:r>
              <a:rPr lang="zh-TW" altLang="en-US" sz="2800" dirty="0"/>
              <a:t>生自發加入發送棉被行列。</a:t>
            </a:r>
          </a:p>
        </p:txBody>
      </p:sp>
    </p:spTree>
    <p:extLst>
      <p:ext uri="{BB962C8B-B14F-4D97-AF65-F5344CB8AC3E}">
        <p14:creationId xmlns:p14="http://schemas.microsoft.com/office/powerpoint/2010/main" val="41327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l"/>
            <a:r>
              <a:rPr lang="zh-TW" altLang="en-US" sz="4000" u="sng" dirty="0">
                <a:solidFill>
                  <a:prstClr val="black"/>
                </a:solidFill>
              </a:rPr>
              <a:t>黃榮墩</a:t>
            </a:r>
            <a:r>
              <a:rPr lang="zh-TW" altLang="en-US" sz="4000" dirty="0" smtClean="0">
                <a:solidFill>
                  <a:prstClr val="black"/>
                </a:solidFill>
              </a:rPr>
              <a:t>也</a:t>
            </a:r>
            <a:r>
              <a:rPr lang="zh-TW" altLang="en-US" sz="4000" dirty="0" smtClean="0"/>
              <a:t>帶</a:t>
            </a:r>
            <a:r>
              <a:rPr lang="zh-TW" altLang="en-US" sz="4000" dirty="0"/>
              <a:t>領青少年從事</a:t>
            </a:r>
            <a:r>
              <a:rPr lang="zh-TW" altLang="en-US" sz="4000" dirty="0">
                <a:solidFill>
                  <a:srgbClr val="FF0000"/>
                </a:solidFill>
              </a:rPr>
              <a:t>社區營造</a:t>
            </a:r>
            <a:r>
              <a:rPr lang="zh-TW" altLang="en-US" sz="4000" dirty="0"/>
              <a:t>、</a:t>
            </a:r>
            <a:r>
              <a:rPr lang="zh-TW" altLang="en-US" sz="4000" dirty="0">
                <a:solidFill>
                  <a:srgbClr val="FF0000"/>
                </a:solidFill>
              </a:rPr>
              <a:t>鄉土教育</a:t>
            </a:r>
            <a:r>
              <a:rPr lang="zh-TW" altLang="en-US" sz="4000" dirty="0"/>
              <a:t>，如推動</a:t>
            </a:r>
            <a:r>
              <a:rPr lang="zh-TW" altLang="en-US" sz="4000" dirty="0">
                <a:solidFill>
                  <a:srgbClr val="FF0000"/>
                </a:solidFill>
              </a:rPr>
              <a:t>花蓮古蹟「慶修院」保存</a:t>
            </a:r>
            <a:r>
              <a:rPr lang="zh-TW" altLang="en-US" sz="4000" dirty="0"/>
              <a:t>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76475"/>
            <a:ext cx="6108700" cy="4581525"/>
          </a:xfrm>
        </p:spPr>
      </p:pic>
    </p:spTree>
    <p:extLst>
      <p:ext uri="{BB962C8B-B14F-4D97-AF65-F5344CB8AC3E}">
        <p14:creationId xmlns:p14="http://schemas.microsoft.com/office/powerpoint/2010/main" val="1351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l">
              <a:spcAft>
                <a:spcPts val="0"/>
              </a:spcAft>
            </a:pPr>
            <a:r>
              <a:rPr lang="zh-TW" altLang="en-US" kern="0" dirty="0" smtClean="0">
                <a:solidFill>
                  <a:prstClr val="black"/>
                </a:solidFill>
                <a:latin typeface="helvetica neue"/>
                <a:cs typeface="新細明體"/>
              </a:rPr>
              <a:t>當</a:t>
            </a:r>
            <a:r>
              <a:rPr lang="zh-TW" altLang="zh-TW" kern="0" dirty="0" smtClean="0">
                <a:solidFill>
                  <a:prstClr val="black"/>
                </a:solidFill>
                <a:latin typeface="helvetica neue"/>
                <a:cs typeface="新細明體"/>
              </a:rPr>
              <a:t>青</a:t>
            </a:r>
            <a:r>
              <a:rPr lang="zh-TW" altLang="zh-TW" kern="0" dirty="0">
                <a:solidFill>
                  <a:prstClr val="black"/>
                </a:solidFill>
                <a:latin typeface="helvetica neue"/>
                <a:cs typeface="新細明體"/>
              </a:rPr>
              <a:t>少</a:t>
            </a:r>
            <a:r>
              <a:rPr lang="zh-TW" altLang="zh-TW" kern="0" dirty="0" smtClean="0">
                <a:solidFill>
                  <a:prstClr val="black"/>
                </a:solidFill>
                <a:latin typeface="helvetica neue"/>
                <a:cs typeface="新細明體"/>
              </a:rPr>
              <a:t>年</a:t>
            </a:r>
            <a:r>
              <a:rPr lang="zh-TW" altLang="zh-TW" kern="0" dirty="0" smtClean="0">
                <a:latin typeface="helvetica neue"/>
                <a:cs typeface="新細明體"/>
              </a:rPr>
              <a:t>用</a:t>
            </a:r>
            <a:r>
              <a:rPr lang="zh-TW" altLang="zh-TW" kern="0" dirty="0">
                <a:latin typeface="helvetica neue"/>
                <a:cs typeface="新細明體"/>
              </a:rPr>
              <a:t>充滿</a:t>
            </a:r>
            <a:r>
              <a:rPr lang="zh-TW" altLang="zh-TW" kern="0" dirty="0">
                <a:solidFill>
                  <a:srgbClr val="FF0000"/>
                </a:solidFill>
                <a:latin typeface="helvetica neue"/>
                <a:cs typeface="新細明體"/>
              </a:rPr>
              <a:t>期待的眼神</a:t>
            </a:r>
            <a:r>
              <a:rPr lang="zh-TW" altLang="zh-TW" kern="0" dirty="0">
                <a:latin typeface="helvetica neue"/>
                <a:cs typeface="新細明體"/>
              </a:rPr>
              <a:t>不斷看著他、希望他</a:t>
            </a:r>
            <a:r>
              <a:rPr lang="zh-TW" altLang="zh-TW" kern="0" dirty="0">
                <a:solidFill>
                  <a:srgbClr val="FF0000"/>
                </a:solidFill>
                <a:latin typeface="helvetica neue"/>
                <a:cs typeface="新細明體"/>
              </a:rPr>
              <a:t>帶領更多活動</a:t>
            </a:r>
            <a:r>
              <a:rPr lang="zh-TW" altLang="zh-TW" kern="0" dirty="0">
                <a:latin typeface="helvetica neue"/>
                <a:cs typeface="新細明體"/>
              </a:rPr>
              <a:t>時，他立刻明白：</a:t>
            </a:r>
            <a:r>
              <a:rPr lang="zh-TW" altLang="zh-TW" kern="0" dirty="0">
                <a:solidFill>
                  <a:srgbClr val="FF0000"/>
                </a:solidFill>
                <a:latin typeface="helvetica neue"/>
                <a:cs typeface="新細明體"/>
              </a:rPr>
              <a:t>自己已無法回頭</a:t>
            </a:r>
            <a:r>
              <a:rPr lang="zh-TW" altLang="zh-TW" kern="0" dirty="0">
                <a:latin typeface="helvetica neue"/>
                <a:cs typeface="新細明體"/>
              </a:rPr>
              <a:t>。</a:t>
            </a:r>
            <a:r>
              <a:rPr lang="en-US" altLang="zh-TW" kern="0" dirty="0">
                <a:latin typeface="helvetica neue"/>
                <a:cs typeface="新細明體"/>
              </a:rPr>
              <a:t> 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08920"/>
            <a:ext cx="3567608" cy="3567608"/>
          </a:xfrm>
        </p:spPr>
      </p:pic>
    </p:spTree>
    <p:extLst>
      <p:ext uri="{BB962C8B-B14F-4D97-AF65-F5344CB8AC3E}">
        <p14:creationId xmlns:p14="http://schemas.microsoft.com/office/powerpoint/2010/main" val="7036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5400" dirty="0" smtClean="0"/>
              <a:t>創意好人活動</a:t>
            </a:r>
            <a:r>
              <a:rPr lang="en-US" altLang="zh-TW" sz="5400" dirty="0" smtClean="0"/>
              <a:t>---</a:t>
            </a:r>
            <a:r>
              <a:rPr lang="zh-TW" altLang="en-US" sz="5400" kern="0" dirty="0">
                <a:solidFill>
                  <a:srgbClr val="FF0000"/>
                </a:solidFill>
                <a:latin typeface="Open Sans"/>
                <a:cs typeface="Open Sans"/>
              </a:rPr>
              <a:t>無人菜攤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75"/>
              </a:spcBef>
              <a:spcAft>
                <a:spcPts val="0"/>
              </a:spcAft>
            </a:pPr>
            <a:r>
              <a:rPr lang="zh-TW" altLang="zh-TW" b="1" kern="0" dirty="0">
                <a:latin typeface="helvetica neue"/>
                <a:cs typeface="新細明體"/>
              </a:rPr>
              <a:t>從「茄子」說起</a:t>
            </a:r>
            <a:r>
              <a:rPr lang="zh-TW" altLang="zh-TW" b="1" kern="0" dirty="0" smtClean="0">
                <a:latin typeface="helvetica neue"/>
                <a:cs typeface="新細明體"/>
              </a:rPr>
              <a:t>。</a:t>
            </a:r>
            <a:endParaRPr lang="zh-TW" altLang="zh-TW" sz="2800" kern="100" dirty="0"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3903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41</a:t>
            </a:r>
            <a:r>
              <a:rPr lang="zh-TW" altLang="en-US" dirty="0"/>
              <a:t>歲這年</a:t>
            </a:r>
            <a:r>
              <a:rPr lang="zh-TW" altLang="en-US" dirty="0" smtClean="0"/>
              <a:t>，</a:t>
            </a:r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en-US" dirty="0" smtClean="0"/>
              <a:t>受</a:t>
            </a:r>
            <a:r>
              <a:rPr lang="zh-TW" altLang="en-US" dirty="0"/>
              <a:t>邀到宜蘭演講，有聽眾告訴他茄子產地</a:t>
            </a:r>
            <a:r>
              <a:rPr lang="zh-TW" altLang="en-US" dirty="0">
                <a:solidFill>
                  <a:srgbClr val="FF0000"/>
                </a:solidFill>
              </a:rPr>
              <a:t>價格崩盤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每公斤僅剩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en-US" dirty="0" smtClean="0">
                <a:solidFill>
                  <a:srgbClr val="FF0000"/>
                </a:solidFill>
              </a:rPr>
              <a:t>元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5304589" cy="3978442"/>
          </a:xfrm>
        </p:spPr>
      </p:pic>
    </p:spTree>
    <p:extLst>
      <p:ext uri="{BB962C8B-B14F-4D97-AF65-F5344CB8AC3E}">
        <p14:creationId xmlns:p14="http://schemas.microsoft.com/office/powerpoint/2010/main" val="21148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你能說出</a:t>
            </a:r>
            <a:r>
              <a:rPr lang="zh-TW" altLang="en-US" dirty="0" smtClean="0">
                <a:solidFill>
                  <a:srgbClr val="FF0000"/>
                </a:solidFill>
              </a:rPr>
              <a:t>鉛筆</a:t>
            </a:r>
            <a:r>
              <a:rPr lang="zh-TW" altLang="en-US" dirty="0" smtClean="0"/>
              <a:t>的</a:t>
            </a:r>
            <a:r>
              <a:rPr lang="en-US" altLang="zh-TW" dirty="0" smtClean="0">
                <a:solidFill>
                  <a:srgbClr val="FF0000"/>
                </a:solidFill>
              </a:rPr>
              <a:t>20</a:t>
            </a:r>
            <a:r>
              <a:rPr lang="zh-TW" altLang="en-US" dirty="0" smtClean="0">
                <a:solidFill>
                  <a:srgbClr val="FF0000"/>
                </a:solidFill>
              </a:rPr>
              <a:t>種</a:t>
            </a:r>
            <a:r>
              <a:rPr lang="zh-TW" altLang="en-US" dirty="0">
                <a:solidFill>
                  <a:srgbClr val="FF0000"/>
                </a:solidFill>
              </a:rPr>
              <a:t>以上的</a:t>
            </a:r>
            <a:r>
              <a:rPr lang="zh-TW" altLang="en-US" dirty="0" smtClean="0">
                <a:solidFill>
                  <a:srgbClr val="FF0000"/>
                </a:solidFill>
              </a:rPr>
              <a:t>用法</a:t>
            </a:r>
            <a:r>
              <a:rPr lang="zh-TW" altLang="en-US" dirty="0" smtClean="0"/>
              <a:t>嗎？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2" y="1810544"/>
            <a:ext cx="3914775" cy="4105275"/>
          </a:xfrm>
        </p:spPr>
      </p:pic>
      <p:sp>
        <p:nvSpPr>
          <p:cNvPr id="5" name="Rectangle 4"/>
          <p:cNvSpPr/>
          <p:nvPr/>
        </p:nvSpPr>
        <p:spPr>
          <a:xfrm>
            <a:off x="2195736" y="6165304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新細明體"/>
              </a:rPr>
              <a:t>請說</a:t>
            </a:r>
            <a:r>
              <a:rPr lang="zh-TW" altLang="en-US" sz="2800" dirty="0">
                <a:latin typeface="新細明體"/>
              </a:rPr>
              <a:t>說看，再看</a:t>
            </a:r>
            <a:r>
              <a:rPr lang="zh-TW" altLang="en-US" sz="2800" dirty="0" smtClean="0">
                <a:latin typeface="新細明體"/>
              </a:rPr>
              <a:t>看參考答案。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470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他</a:t>
            </a:r>
            <a:r>
              <a:rPr lang="zh-TW" altLang="en-US" dirty="0"/>
              <a:t>不可置信，立刻掏出口袋裡的</a:t>
            </a:r>
            <a:r>
              <a:rPr lang="en-US" altLang="zh-TW" dirty="0">
                <a:solidFill>
                  <a:srgbClr val="FF0000"/>
                </a:solidFill>
              </a:rPr>
              <a:t>350</a:t>
            </a:r>
            <a:r>
              <a:rPr lang="zh-TW" altLang="en-US" dirty="0">
                <a:solidFill>
                  <a:srgbClr val="FF0000"/>
                </a:solidFill>
              </a:rPr>
              <a:t>元買回上百公斤茄子</a:t>
            </a:r>
            <a:r>
              <a:rPr lang="zh-TW" altLang="en-US" dirty="0"/>
              <a:t>，放在慶修院任人</a:t>
            </a:r>
            <a:r>
              <a:rPr lang="zh-TW" altLang="en-US" dirty="0">
                <a:solidFill>
                  <a:srgbClr val="FF0000"/>
                </a:solidFill>
              </a:rPr>
              <a:t>免費取</a:t>
            </a:r>
            <a:r>
              <a:rPr lang="zh-TW" altLang="en-US" dirty="0" smtClean="0">
                <a:solidFill>
                  <a:srgbClr val="FF0000"/>
                </a:solidFill>
              </a:rPr>
              <a:t>用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708920"/>
            <a:ext cx="4286138" cy="3649340"/>
          </a:xfrm>
        </p:spPr>
      </p:pic>
    </p:spTree>
    <p:extLst>
      <p:ext uri="{BB962C8B-B14F-4D97-AF65-F5344CB8AC3E}">
        <p14:creationId xmlns:p14="http://schemas.microsoft.com/office/powerpoint/2010/main" val="34881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有人對他說：「這樣很不好意思，可否付點錢。」於是他</a:t>
            </a:r>
            <a:r>
              <a:rPr lang="zh-TW" altLang="en-US" dirty="0">
                <a:solidFill>
                  <a:srgbClr val="FF0000"/>
                </a:solidFill>
              </a:rPr>
              <a:t>擺了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個筒子</a:t>
            </a:r>
            <a:r>
              <a:rPr lang="zh-TW" altLang="en-US" dirty="0"/>
              <a:t>，讓大家「</a:t>
            </a:r>
            <a:r>
              <a:rPr lang="zh-TW" altLang="en-US" dirty="0">
                <a:solidFill>
                  <a:srgbClr val="FF0000"/>
                </a:solidFill>
              </a:rPr>
              <a:t>隨喜</a:t>
            </a:r>
            <a:r>
              <a:rPr lang="zh-TW" altLang="en-US" dirty="0"/>
              <a:t>」。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21384"/>
            <a:ext cx="4104456" cy="4104456"/>
          </a:xfrm>
        </p:spPr>
      </p:pic>
    </p:spTree>
    <p:extLst>
      <p:ext uri="{BB962C8B-B14F-4D97-AF65-F5344CB8AC3E}">
        <p14:creationId xmlns:p14="http://schemas.microsoft.com/office/powerpoint/2010/main" val="42777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不料</a:t>
            </a:r>
            <a:r>
              <a:rPr lang="zh-TW" altLang="en-US" dirty="0">
                <a:solidFill>
                  <a:srgbClr val="FF0000"/>
                </a:solidFill>
              </a:rPr>
              <a:t>茄子才被拿走一半</a:t>
            </a:r>
            <a:r>
              <a:rPr lang="zh-TW" altLang="en-US" dirty="0"/>
              <a:t>，筒內竟已有</a:t>
            </a:r>
            <a:r>
              <a:rPr lang="en-US" altLang="zh-TW" dirty="0">
                <a:solidFill>
                  <a:srgbClr val="FF0000"/>
                </a:solidFill>
              </a:rPr>
              <a:t>700</a:t>
            </a:r>
            <a:r>
              <a:rPr lang="zh-TW" altLang="en-US" dirty="0">
                <a:solidFill>
                  <a:srgbClr val="FF0000"/>
                </a:solidFill>
              </a:rPr>
              <a:t>多元</a:t>
            </a:r>
            <a:r>
              <a:rPr lang="zh-TW" altLang="en-US" dirty="0"/>
              <a:t>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8"/>
          <a:stretch/>
        </p:blipFill>
        <p:spPr>
          <a:xfrm>
            <a:off x="2051720" y="2708920"/>
            <a:ext cx="4536504" cy="2729239"/>
          </a:xfrm>
        </p:spPr>
      </p:pic>
    </p:spTree>
    <p:extLst>
      <p:ext uri="{BB962C8B-B14F-4D97-AF65-F5344CB8AC3E}">
        <p14:creationId xmlns:p14="http://schemas.microsoft.com/office/powerpoint/2010/main" val="21421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en-US" dirty="0" smtClean="0"/>
              <a:t>如</a:t>
            </a:r>
            <a:r>
              <a:rPr lang="zh-TW" altLang="en-US" dirty="0"/>
              <a:t>法炮製，把</a:t>
            </a:r>
            <a:r>
              <a:rPr lang="en-US" altLang="zh-TW" dirty="0">
                <a:solidFill>
                  <a:srgbClr val="FF0000"/>
                </a:solidFill>
              </a:rPr>
              <a:t>700</a:t>
            </a:r>
            <a:r>
              <a:rPr lang="zh-TW" altLang="en-US" dirty="0">
                <a:solidFill>
                  <a:srgbClr val="FF0000"/>
                </a:solidFill>
              </a:rPr>
              <a:t>多元再去買茄子</a:t>
            </a:r>
            <a:r>
              <a:rPr lang="zh-TW" altLang="en-US" dirty="0"/>
              <a:t>，繼續放原地送人，一樣出現</a:t>
            </a:r>
            <a:r>
              <a:rPr lang="zh-TW" altLang="en-US" dirty="0">
                <a:solidFill>
                  <a:srgbClr val="FF0000"/>
                </a:solidFill>
              </a:rPr>
              <a:t>茄子沒拿完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捐款加倍</a:t>
            </a:r>
            <a:r>
              <a:rPr lang="zh-TW" altLang="en-US" dirty="0"/>
              <a:t>的情況。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r="12667"/>
          <a:stretch/>
        </p:blipFill>
        <p:spPr>
          <a:xfrm>
            <a:off x="2699792" y="2133600"/>
            <a:ext cx="3839553" cy="4534719"/>
          </a:xfrm>
        </p:spPr>
      </p:pic>
    </p:spTree>
    <p:extLst>
      <p:ext uri="{BB962C8B-B14F-4D97-AF65-F5344CB8AC3E}">
        <p14:creationId xmlns:p14="http://schemas.microsoft.com/office/powerpoint/2010/main" val="302618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就這樣</a:t>
            </a:r>
            <a:r>
              <a:rPr lang="zh-TW" altLang="en-US" dirty="0" smtClean="0"/>
              <a:t>，</a:t>
            </a:r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en-US" dirty="0" smtClean="0"/>
              <a:t>開</a:t>
            </a:r>
            <a:r>
              <a:rPr lang="zh-TW" altLang="en-US" dirty="0"/>
              <a:t>啟花蓮</a:t>
            </a:r>
            <a:r>
              <a:rPr lang="zh-TW" altLang="en-US" dirty="0">
                <a:solidFill>
                  <a:srgbClr val="FF0000"/>
                </a:solidFill>
              </a:rPr>
              <a:t>無人菜攤</a:t>
            </a:r>
            <a:r>
              <a:rPr lang="zh-TW" altLang="en-US" dirty="0"/>
              <a:t>序曲，菜攤也</a:t>
            </a:r>
            <a:r>
              <a:rPr lang="zh-TW" altLang="en-US" dirty="0">
                <a:solidFill>
                  <a:srgbClr val="FF0000"/>
                </a:solidFill>
              </a:rPr>
              <a:t>從慶修院擴展到其他地</a:t>
            </a:r>
            <a:r>
              <a:rPr lang="zh-TW" altLang="en-US" dirty="0" smtClean="0">
                <a:solidFill>
                  <a:srgbClr val="FF0000"/>
                </a:solidFill>
              </a:rPr>
              <a:t>方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280586" cy="3960440"/>
          </a:xfrm>
        </p:spPr>
      </p:pic>
      <p:sp>
        <p:nvSpPr>
          <p:cNvPr id="5" name="Rectangle 4"/>
          <p:cNvSpPr/>
          <p:nvPr/>
        </p:nvSpPr>
        <p:spPr>
          <a:xfrm>
            <a:off x="2987824" y="6093296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u="sng" dirty="0">
                <a:solidFill>
                  <a:prstClr val="black"/>
                </a:solidFill>
                <a:cs typeface="+mj-cs"/>
              </a:rPr>
              <a:t>黃榮</a:t>
            </a:r>
            <a:r>
              <a:rPr lang="zh-TW" altLang="en-US" sz="2800" u="sng" dirty="0" smtClean="0">
                <a:solidFill>
                  <a:prstClr val="black"/>
                </a:solidFill>
                <a:cs typeface="+mj-cs"/>
              </a:rPr>
              <a:t>墩</a:t>
            </a:r>
            <a:r>
              <a:rPr lang="zh-TW" altLang="en-US" sz="2800" dirty="0" smtClean="0">
                <a:solidFill>
                  <a:prstClr val="black"/>
                </a:solidFill>
                <a:cs typeface="+mj-cs"/>
              </a:rPr>
              <a:t>的兒子</a:t>
            </a:r>
            <a:r>
              <a:rPr lang="zh-TW" altLang="en-US" sz="2800" u="sng" dirty="0" smtClean="0">
                <a:solidFill>
                  <a:prstClr val="black"/>
                </a:solidFill>
                <a:cs typeface="+mj-cs"/>
              </a:rPr>
              <a:t>黃舒燕</a:t>
            </a:r>
            <a:endParaRPr lang="zh-TW" alt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1552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他</a:t>
            </a:r>
            <a:r>
              <a:rPr lang="zh-TW" altLang="en-US" dirty="0" smtClean="0">
                <a:solidFill>
                  <a:srgbClr val="FF0000"/>
                </a:solidFill>
              </a:rPr>
              <a:t>接</a:t>
            </a:r>
            <a:r>
              <a:rPr lang="zh-TW" altLang="en-US" dirty="0">
                <a:solidFill>
                  <a:srgbClr val="FF0000"/>
                </a:solidFill>
              </a:rPr>
              <a:t>受農民委託</a:t>
            </a:r>
            <a:r>
              <a:rPr lang="zh-TW" altLang="en-US" dirty="0"/>
              <a:t>，將盛產賣不出去的</a:t>
            </a:r>
            <a:r>
              <a:rPr lang="zh-TW" altLang="en-US" dirty="0">
                <a:solidFill>
                  <a:srgbClr val="FF0000"/>
                </a:solidFill>
              </a:rPr>
              <a:t>蔬果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一樣樣、一車車、一噸噸的不斷賣出</a:t>
            </a:r>
            <a:r>
              <a:rPr lang="zh-TW" altLang="en-US" dirty="0"/>
              <a:t>。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06" y="2106171"/>
            <a:ext cx="6687946" cy="4347165"/>
          </a:xfrm>
        </p:spPr>
      </p:pic>
    </p:spTree>
    <p:extLst>
      <p:ext uri="{BB962C8B-B14F-4D97-AF65-F5344CB8AC3E}">
        <p14:creationId xmlns:p14="http://schemas.microsoft.com/office/powerpoint/2010/main" val="183718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solidFill>
                  <a:srgbClr val="222222"/>
                </a:solidFill>
                <a:latin typeface="Open Sans"/>
                <a:cs typeface="Open Sans"/>
              </a:rPr>
              <a:t>農產品</a:t>
            </a:r>
            <a:r>
              <a:rPr lang="zh-TW" altLang="zh-TW" dirty="0" smtClean="0">
                <a:solidFill>
                  <a:srgbClr val="222222"/>
                </a:solidFill>
                <a:latin typeface="Open Sans"/>
                <a:cs typeface="Open Sans"/>
              </a:rPr>
              <a:t>盛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產，價格就崩跌，農民心頭淌血，只要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消費者</a:t>
            </a:r>
            <a:r>
              <a:rPr lang="zh-TW" altLang="zh-TW" dirty="0" smtClean="0">
                <a:solidFill>
                  <a:srgbClr val="FF0000"/>
                </a:solidFill>
                <a:latin typeface="Open Sans"/>
                <a:cs typeface="Open Sans"/>
              </a:rPr>
              <a:t>買</a:t>
            </a:r>
            <a:r>
              <a:rPr lang="zh-TW" altLang="en-US" dirty="0">
                <a:solidFill>
                  <a:srgbClr val="FF0000"/>
                </a:solidFill>
                <a:latin typeface="Open Sans"/>
                <a:cs typeface="Open Sans"/>
              </a:rPr>
              <a:t>農產品</a:t>
            </a:r>
            <a:r>
              <a:rPr lang="zh-TW" altLang="zh-TW" dirty="0" smtClean="0">
                <a:solidFill>
                  <a:srgbClr val="FF0000"/>
                </a:solidFill>
                <a:latin typeface="Open Sans"/>
                <a:cs typeface="Open Sans"/>
              </a:rPr>
              <a:t>、吃</a:t>
            </a:r>
            <a:r>
              <a:rPr lang="zh-TW" altLang="en-US" dirty="0">
                <a:solidFill>
                  <a:srgbClr val="FF0000"/>
                </a:solidFill>
                <a:latin typeface="Open Sans"/>
                <a:cs typeface="Open Sans"/>
              </a:rPr>
              <a:t>農產品</a:t>
            </a:r>
            <a:r>
              <a:rPr lang="zh-TW" altLang="zh-TW" dirty="0" smtClean="0">
                <a:solidFill>
                  <a:srgbClr val="222222"/>
                </a:solidFill>
                <a:latin typeface="Open Sans"/>
                <a:cs typeface="Open Sans"/>
              </a:rPr>
              <a:t>，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就是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幫助農民減少損失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、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發揮愛心的好人。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26505"/>
            <a:ext cx="5350552" cy="4012914"/>
          </a:xfrm>
        </p:spPr>
      </p:pic>
    </p:spTree>
    <p:extLst>
      <p:ext uri="{BB962C8B-B14F-4D97-AF65-F5344CB8AC3E}">
        <p14:creationId xmlns:p14="http://schemas.microsoft.com/office/powerpoint/2010/main" val="14658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Autofit/>
          </a:bodyPr>
          <a:lstStyle/>
          <a:p>
            <a:pPr algn="l"/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這些年，</a:t>
            </a:r>
            <a:r>
              <a:rPr lang="zh-TW" altLang="zh-TW" sz="3600" u="sng" dirty="0">
                <a:solidFill>
                  <a:srgbClr val="222222"/>
                </a:solidFill>
                <a:latin typeface="Helvetica"/>
                <a:cs typeface="Arial"/>
              </a:rPr>
              <a:t>黃榮墩</a:t>
            </a:r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幫農民賣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過</a:t>
            </a:r>
            <a:r>
              <a:rPr lang="zh-TW" altLang="en-US" sz="3600" dirty="0" smtClean="0">
                <a:solidFill>
                  <a:srgbClr val="222222"/>
                </a:solidFill>
                <a:latin typeface="Helvetica"/>
                <a:cs typeface="Arial"/>
              </a:rPr>
              <a:t>茄子、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蒜</a:t>
            </a:r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頭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、</a:t>
            </a:r>
            <a:r>
              <a:rPr lang="zh-TW" altLang="en-US" sz="3600" dirty="0" smtClean="0">
                <a:solidFill>
                  <a:srgbClr val="222222"/>
                </a:solidFill>
                <a:latin typeface="Helvetica"/>
                <a:cs typeface="Arial"/>
              </a:rPr>
              <a:t>地瓜、薑、雞蛋、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香</a:t>
            </a:r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蕉、文旦、鳳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梨</a:t>
            </a:r>
            <a:r>
              <a:rPr lang="zh-TW" altLang="en-US" sz="3600" dirty="0">
                <a:solidFill>
                  <a:srgbClr val="222222"/>
                </a:solidFill>
                <a:latin typeface="Helvetica"/>
                <a:cs typeface="Arial"/>
              </a:rPr>
              <a:t>、芋頭</a:t>
            </a:r>
            <a:r>
              <a:rPr lang="zh-TW" altLang="en-US" sz="3600" dirty="0" smtClean="0">
                <a:solidFill>
                  <a:srgbClr val="222222"/>
                </a:solidFill>
                <a:latin typeface="Helvetica"/>
                <a:cs typeface="Arial"/>
              </a:rPr>
              <a:t>、柳丁、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高</a:t>
            </a:r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麗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菜</a:t>
            </a:r>
            <a:r>
              <a:rPr lang="en-US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……</a:t>
            </a:r>
            <a:r>
              <a:rPr lang="zh-TW" altLang="zh-TW" sz="3600" dirty="0" smtClean="0">
                <a:solidFill>
                  <a:srgbClr val="222222"/>
                </a:solidFill>
                <a:latin typeface="Helvetica"/>
                <a:cs typeface="Arial"/>
              </a:rPr>
              <a:t>，</a:t>
            </a:r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常常一出手就一噸重，儼然成為</a:t>
            </a:r>
            <a:r>
              <a:rPr lang="zh-TW" altLang="zh-TW" sz="3600" dirty="0">
                <a:solidFill>
                  <a:srgbClr val="FF0000"/>
                </a:solidFill>
                <a:latin typeface="Helvetica"/>
                <a:cs typeface="Arial"/>
              </a:rPr>
              <a:t>另類農業產銷調節單位</a:t>
            </a:r>
            <a:r>
              <a:rPr lang="zh-TW" altLang="zh-TW" sz="3600" dirty="0">
                <a:solidFill>
                  <a:srgbClr val="222222"/>
                </a:solidFill>
                <a:latin typeface="Helvetica"/>
                <a:cs typeface="Arial"/>
              </a:rPr>
              <a:t>。</a:t>
            </a:r>
            <a:endParaRPr lang="zh-TW" alt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96952"/>
            <a:ext cx="5155825" cy="374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7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他</a:t>
            </a:r>
            <a:r>
              <a:rPr lang="zh-TW" altLang="en-US" dirty="0"/>
              <a:t>認為</a:t>
            </a:r>
            <a:r>
              <a:rPr lang="zh-TW" altLang="en-US" dirty="0" smtClean="0"/>
              <a:t>「</a:t>
            </a:r>
            <a:r>
              <a:rPr lang="zh-TW" altLang="en-US" dirty="0"/>
              <a:t>當蔬果盛產時，</a:t>
            </a:r>
            <a:r>
              <a:rPr lang="zh-TW" altLang="en-US" dirty="0">
                <a:solidFill>
                  <a:srgbClr val="FF0000"/>
                </a:solidFill>
              </a:rPr>
              <a:t>不能全指望政府或民間的冷藏中</a:t>
            </a:r>
            <a:r>
              <a:rPr lang="zh-TW" altLang="en-US" dirty="0" smtClean="0">
                <a:solidFill>
                  <a:srgbClr val="FF0000"/>
                </a:solidFill>
              </a:rPr>
              <a:t>心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344870" cy="4752528"/>
          </a:xfrm>
        </p:spPr>
      </p:pic>
    </p:spTree>
    <p:extLst>
      <p:ext uri="{BB962C8B-B14F-4D97-AF65-F5344CB8AC3E}">
        <p14:creationId xmlns:p14="http://schemas.microsoft.com/office/powerpoint/2010/main" val="17699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每</a:t>
            </a:r>
            <a:r>
              <a:rPr lang="zh-TW" altLang="en-US" dirty="0"/>
              <a:t>個</a:t>
            </a:r>
            <a:r>
              <a:rPr lang="zh-TW" altLang="en-US" dirty="0">
                <a:solidFill>
                  <a:srgbClr val="FF0000"/>
                </a:solidFill>
              </a:rPr>
              <a:t>家庭</a:t>
            </a:r>
            <a:r>
              <a:rPr lang="zh-TW" altLang="en-US" dirty="0"/>
              <a:t>都有</a:t>
            </a:r>
            <a:r>
              <a:rPr lang="zh-TW" altLang="en-US" dirty="0">
                <a:solidFill>
                  <a:srgbClr val="FF0000"/>
                </a:solidFill>
              </a:rPr>
              <a:t>冰箱</a:t>
            </a:r>
            <a:r>
              <a:rPr lang="zh-TW" altLang="en-US" dirty="0"/>
              <a:t>，不如大家</a:t>
            </a:r>
            <a:r>
              <a:rPr lang="zh-TW" altLang="en-US" dirty="0">
                <a:solidFill>
                  <a:srgbClr val="FF0000"/>
                </a:solidFill>
              </a:rPr>
              <a:t>多買</a:t>
            </a:r>
            <a:r>
              <a:rPr lang="zh-TW" altLang="en-US" dirty="0"/>
              <a:t>點當季盛產的水果，</a:t>
            </a:r>
            <a:r>
              <a:rPr lang="zh-TW" altLang="en-US" dirty="0">
                <a:solidFill>
                  <a:srgbClr val="FF0000"/>
                </a:solidFill>
              </a:rPr>
              <a:t>多吃</a:t>
            </a:r>
            <a:r>
              <a:rPr lang="zh-TW" altLang="en-US" dirty="0"/>
              <a:t>點當季盛產的青</a:t>
            </a:r>
            <a:r>
              <a:rPr lang="zh-TW" altLang="en-US" dirty="0" smtClean="0"/>
              <a:t>菜。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3632" r="15207" b="-681"/>
          <a:stretch/>
        </p:blipFill>
        <p:spPr>
          <a:xfrm>
            <a:off x="611560" y="1987206"/>
            <a:ext cx="2723485" cy="47583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73361"/>
            <a:ext cx="4476750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拿來</a:t>
            </a:r>
            <a:r>
              <a:rPr lang="zh-TW" altLang="en-US" dirty="0" smtClean="0">
                <a:solidFill>
                  <a:srgbClr val="FF0000"/>
                </a:solidFill>
              </a:rPr>
              <a:t>寫字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4860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讓</a:t>
            </a:r>
            <a:r>
              <a:rPr lang="zh-TW" altLang="en-US" dirty="0">
                <a:solidFill>
                  <a:srgbClr val="FF0000"/>
                </a:solidFill>
              </a:rPr>
              <a:t>農民辛苦的產出</a:t>
            </a:r>
            <a:r>
              <a:rPr lang="zh-TW" altLang="en-US" dirty="0"/>
              <a:t>，不至於</a:t>
            </a:r>
            <a:r>
              <a:rPr lang="zh-TW" altLang="en-US" dirty="0">
                <a:solidFill>
                  <a:srgbClr val="FF0000"/>
                </a:solidFill>
              </a:rPr>
              <a:t>滯銷價</a:t>
            </a:r>
            <a:r>
              <a:rPr lang="zh-TW" altLang="en-US" dirty="0" smtClean="0">
                <a:solidFill>
                  <a:srgbClr val="FF0000"/>
                </a:solidFill>
              </a:rPr>
              <a:t>崩</a:t>
            </a:r>
            <a:r>
              <a:rPr lang="zh-TW" altLang="en-US" dirty="0" smtClean="0"/>
              <a:t>，</a:t>
            </a:r>
            <a:r>
              <a:rPr lang="zh-TW" altLang="en-US" dirty="0"/>
              <a:t>願意這樣行動的就是</a:t>
            </a:r>
            <a:r>
              <a:rPr lang="zh-TW" altLang="en-US" dirty="0">
                <a:solidFill>
                  <a:srgbClr val="FF0000"/>
                </a:solidFill>
              </a:rPr>
              <a:t>心存善念的好人</a:t>
            </a:r>
            <a:r>
              <a:rPr lang="zh-TW" altLang="en-US" dirty="0"/>
              <a:t>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26" y="2204864"/>
            <a:ext cx="6134100" cy="3676650"/>
          </a:xfrm>
        </p:spPr>
      </p:pic>
      <p:sp>
        <p:nvSpPr>
          <p:cNvPr id="5" name="Rectangle 4"/>
          <p:cNvSpPr/>
          <p:nvPr/>
        </p:nvSpPr>
        <p:spPr>
          <a:xfrm>
            <a:off x="2915816" y="6080921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/>
              <a:t>農</a:t>
            </a:r>
            <a:r>
              <a:rPr lang="zh-TW" altLang="en-US" sz="2800" dirty="0" smtClean="0"/>
              <a:t>民倒掉滯銷的柚子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108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如果想要真正幫農民，並不是便宜地把它出清，反而是要</a:t>
            </a:r>
            <a:r>
              <a:rPr lang="zh-TW" altLang="en-US" dirty="0">
                <a:solidFill>
                  <a:srgbClr val="FF0000"/>
                </a:solidFill>
              </a:rPr>
              <a:t>找到合理的價格再把它賣掉</a:t>
            </a:r>
            <a:r>
              <a:rPr lang="zh-TW" altLang="en-US" dirty="0"/>
              <a:t>。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59" y="2060575"/>
            <a:ext cx="5963482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4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zh-TW" dirty="0">
                <a:latin typeface="helvetica neue"/>
                <a:cs typeface="新細明體"/>
              </a:rPr>
              <a:t>無人菜攤</a:t>
            </a:r>
            <a:r>
              <a:rPr lang="zh-TW" altLang="zh-TW" dirty="0" smtClean="0">
                <a:latin typeface="helvetica neue"/>
                <a:cs typeface="新細明體"/>
              </a:rPr>
              <a:t>標</a:t>
            </a:r>
            <a:r>
              <a:rPr lang="zh-TW" altLang="zh-TW" dirty="0">
                <a:latin typeface="helvetica neue"/>
                <a:cs typeface="新細明體"/>
              </a:rPr>
              <a:t>榜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無人管理</a:t>
            </a:r>
            <a:r>
              <a:rPr lang="zh-TW" altLang="zh-TW" dirty="0">
                <a:latin typeface="helvetica neue"/>
                <a:cs typeface="新細明體"/>
              </a:rPr>
              <a:t>、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自行購物付</a:t>
            </a:r>
            <a:r>
              <a:rPr lang="zh-TW" altLang="zh-TW" dirty="0" smtClean="0">
                <a:solidFill>
                  <a:srgbClr val="FF0000"/>
                </a:solidFill>
                <a:latin typeface="helvetica neue"/>
                <a:cs typeface="新細明體"/>
              </a:rPr>
              <a:t>費</a:t>
            </a:r>
            <a:r>
              <a:rPr lang="zh-TW" altLang="en-US" dirty="0" smtClean="0">
                <a:latin typeface="helvetica neue"/>
                <a:cs typeface="新細明體"/>
              </a:rPr>
              <a:t>。</a:t>
            </a:r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154" y="1600200"/>
            <a:ext cx="52556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0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zh-TW" dirty="0">
                <a:solidFill>
                  <a:prstClr val="black"/>
                </a:solidFill>
                <a:latin typeface="helvetica neue"/>
                <a:cs typeface="新細明體"/>
              </a:rPr>
              <a:t>無人菜攤</a:t>
            </a:r>
            <a:r>
              <a:rPr lang="zh-TW" altLang="zh-TW" dirty="0" smtClean="0">
                <a:latin typeface="helvetica neue"/>
                <a:cs typeface="新細明體"/>
              </a:rPr>
              <a:t>如</a:t>
            </a:r>
            <a:r>
              <a:rPr lang="zh-TW" altLang="en-US" dirty="0" smtClean="0">
                <a:latin typeface="helvetica neue"/>
                <a:cs typeface="新細明體"/>
              </a:rPr>
              <a:t>果</a:t>
            </a:r>
            <a:r>
              <a:rPr lang="zh-TW" altLang="zh-TW" dirty="0" smtClean="0">
                <a:latin typeface="helvetica neue"/>
                <a:cs typeface="新細明體"/>
              </a:rPr>
              <a:t>有</a:t>
            </a:r>
            <a:r>
              <a:rPr lang="zh-TW" altLang="zh-TW" dirty="0">
                <a:latin typeface="helvetica neue"/>
                <a:cs typeface="新細明體"/>
              </a:rPr>
              <a:t>人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偷竊</a:t>
            </a:r>
            <a:r>
              <a:rPr lang="zh-TW" altLang="zh-TW" dirty="0">
                <a:latin typeface="helvetica neue"/>
                <a:cs typeface="新細明體"/>
              </a:rPr>
              <a:t>，代表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偷竊</a:t>
            </a:r>
            <a:r>
              <a:rPr lang="zh-TW" altLang="zh-TW" dirty="0" smtClean="0">
                <a:solidFill>
                  <a:srgbClr val="FF0000"/>
                </a:solidFill>
                <a:latin typeface="helvetica neue"/>
                <a:cs typeface="新細明體"/>
              </a:rPr>
              <a:t>者</a:t>
            </a:r>
            <a:r>
              <a:rPr lang="zh-TW" altLang="en-US" dirty="0" smtClean="0">
                <a:solidFill>
                  <a:srgbClr val="FF0000"/>
                </a:solidFill>
                <a:latin typeface="helvetica neue"/>
                <a:cs typeface="新細明體"/>
              </a:rPr>
              <a:t>需要</a:t>
            </a:r>
            <a:r>
              <a:rPr lang="zh-TW" altLang="zh-TW" dirty="0" smtClean="0">
                <a:solidFill>
                  <a:srgbClr val="FF0000"/>
                </a:solidFill>
                <a:latin typeface="helvetica neue"/>
                <a:cs typeface="新細明體"/>
              </a:rPr>
              <a:t>更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多幫助</a:t>
            </a:r>
            <a:r>
              <a:rPr lang="zh-TW" altLang="zh-TW" dirty="0" smtClean="0">
                <a:latin typeface="helvetica neue"/>
                <a:cs typeface="新細明體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4695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6000" kern="0" dirty="0">
                <a:solidFill>
                  <a:srgbClr val="FF0000"/>
                </a:solidFill>
                <a:latin typeface="Open Sans"/>
                <a:cs typeface="Open Sans"/>
              </a:rPr>
              <a:t>到台北成立好人會館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84" y="1600200"/>
            <a:ext cx="3639852" cy="4853136"/>
          </a:xfrm>
        </p:spPr>
      </p:pic>
    </p:spTree>
    <p:extLst>
      <p:ext uri="{BB962C8B-B14F-4D97-AF65-F5344CB8AC3E}">
        <p14:creationId xmlns:p14="http://schemas.microsoft.com/office/powerpoint/2010/main" val="20546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/>
              <a:t>「</a:t>
            </a:r>
            <a:r>
              <a:rPr lang="zh-TW" altLang="en-US" dirty="0"/>
              <a:t>幫眾們」認為在</a:t>
            </a:r>
            <a:r>
              <a:rPr lang="zh-TW" altLang="en-US" dirty="0">
                <a:solidFill>
                  <a:srgbClr val="FF0000"/>
                </a:solidFill>
              </a:rPr>
              <a:t>台北</a:t>
            </a:r>
            <a:r>
              <a:rPr lang="zh-TW" altLang="en-US" dirty="0"/>
              <a:t>該有個</a:t>
            </a:r>
            <a:r>
              <a:rPr lang="zh-TW" altLang="en-US" dirty="0">
                <a:solidFill>
                  <a:srgbClr val="FF0000"/>
                </a:solidFill>
              </a:rPr>
              <a:t>據點</a:t>
            </a:r>
            <a:r>
              <a:rPr lang="zh-TW" altLang="en-US" dirty="0"/>
              <a:t>，於是，</a:t>
            </a:r>
            <a:r>
              <a:rPr lang="en-US" altLang="zh-TW" dirty="0"/>
              <a:t>2011</a:t>
            </a:r>
            <a:r>
              <a:rPr lang="zh-TW" altLang="en-US" dirty="0"/>
              <a:t>年，黃榮墩租下</a:t>
            </a:r>
            <a:r>
              <a:rPr lang="zh-TW" altLang="en-US" dirty="0">
                <a:solidFill>
                  <a:srgbClr val="FF0000"/>
                </a:solidFill>
              </a:rPr>
              <a:t>杭州南路巷內</a:t>
            </a:r>
            <a:r>
              <a:rPr lang="en-US" altLang="zh-TW" dirty="0">
                <a:solidFill>
                  <a:srgbClr val="FF0000"/>
                </a:solidFill>
              </a:rPr>
              <a:t>3</a:t>
            </a:r>
            <a:r>
              <a:rPr lang="zh-TW" altLang="en-US" dirty="0">
                <a:solidFill>
                  <a:srgbClr val="FF0000"/>
                </a:solidFill>
              </a:rPr>
              <a:t>層樓建物</a:t>
            </a:r>
            <a:r>
              <a:rPr lang="zh-TW" altLang="en-US" dirty="0"/>
              <a:t>做為辦公室與活動據點。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08920"/>
            <a:ext cx="5642535" cy="3888060"/>
          </a:xfrm>
        </p:spPr>
      </p:pic>
    </p:spTree>
    <p:extLst>
      <p:ext uri="{BB962C8B-B14F-4D97-AF65-F5344CB8AC3E}">
        <p14:creationId xmlns:p14="http://schemas.microsoft.com/office/powerpoint/2010/main" val="188827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Autofit/>
          </a:bodyPr>
          <a:lstStyle/>
          <a:p>
            <a:pPr algn="l"/>
            <a:r>
              <a:rPr lang="zh-TW" altLang="en-US" sz="4000" u="sng" dirty="0">
                <a:solidFill>
                  <a:prstClr val="black"/>
                </a:solidFill>
              </a:rPr>
              <a:t>黃榮墩</a:t>
            </a:r>
            <a:r>
              <a:rPr lang="zh-TW" altLang="en-US" sz="4000" dirty="0" smtClean="0"/>
              <a:t>笑</a:t>
            </a:r>
            <a:r>
              <a:rPr lang="zh-TW" altLang="en-US" sz="4000" dirty="0"/>
              <a:t>說：「當時說要幫這據點取個名字，</a:t>
            </a:r>
            <a:r>
              <a:rPr lang="zh-TW" altLang="en-US" sz="4000" dirty="0">
                <a:solidFill>
                  <a:srgbClr val="FF0000"/>
                </a:solidFill>
              </a:rPr>
              <a:t>人人都說我們是好人</a:t>
            </a:r>
            <a:r>
              <a:rPr lang="zh-TW" altLang="en-US" sz="4000" dirty="0"/>
              <a:t>，還有人稱我們是</a:t>
            </a:r>
            <a:r>
              <a:rPr lang="en-US" altLang="zh-TW" sz="4000" dirty="0"/>
              <a:t>『</a:t>
            </a:r>
            <a:r>
              <a:rPr lang="zh-TW" altLang="en-US" sz="4000" dirty="0">
                <a:solidFill>
                  <a:srgbClr val="FF0000"/>
                </a:solidFill>
              </a:rPr>
              <a:t>好人幫</a:t>
            </a:r>
            <a:r>
              <a:rPr lang="en-US" altLang="zh-TW" sz="4000" dirty="0" smtClean="0"/>
              <a:t>』</a:t>
            </a:r>
            <a:r>
              <a:rPr lang="zh-TW" altLang="en-US" sz="4000" dirty="0" smtClean="0"/>
              <a:t>。」於是</a:t>
            </a:r>
            <a:r>
              <a:rPr lang="zh-TW" altLang="en-US" sz="4000" u="sng" dirty="0">
                <a:solidFill>
                  <a:prstClr val="black"/>
                </a:solidFill>
              </a:rPr>
              <a:t>黃榮墩</a:t>
            </a:r>
            <a:r>
              <a:rPr lang="zh-TW" altLang="en-US" sz="4000" dirty="0" smtClean="0"/>
              <a:t>就</a:t>
            </a:r>
            <a:r>
              <a:rPr lang="zh-TW" altLang="en-US" sz="4000" dirty="0"/>
              <a:t>把這個點稱為</a:t>
            </a:r>
            <a:r>
              <a:rPr lang="en-US" altLang="zh-TW" sz="4000" dirty="0"/>
              <a:t>『</a:t>
            </a:r>
            <a:r>
              <a:rPr lang="zh-TW" altLang="en-US" sz="4000" dirty="0">
                <a:solidFill>
                  <a:srgbClr val="FF0000"/>
                </a:solidFill>
              </a:rPr>
              <a:t>好人會館</a:t>
            </a:r>
            <a:r>
              <a:rPr lang="en-US" altLang="zh-TW" sz="4000" dirty="0"/>
              <a:t>』</a:t>
            </a:r>
            <a:r>
              <a:rPr lang="zh-TW" altLang="en-US" sz="4000" dirty="0"/>
              <a:t>。」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56992"/>
            <a:ext cx="3318777" cy="3274527"/>
          </a:xfrm>
        </p:spPr>
      </p:pic>
    </p:spTree>
    <p:extLst>
      <p:ext uri="{BB962C8B-B14F-4D97-AF65-F5344CB8AC3E}">
        <p14:creationId xmlns:p14="http://schemas.microsoft.com/office/powerpoint/2010/main" val="32417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5400" dirty="0" smtClean="0"/>
              <a:t>創意好人活動</a:t>
            </a:r>
            <a:r>
              <a:rPr lang="en-US" altLang="zh-TW" sz="5400" dirty="0" smtClean="0"/>
              <a:t>---</a:t>
            </a:r>
            <a:r>
              <a:rPr lang="zh-TW" altLang="zh-TW" sz="5400" kern="0" dirty="0">
                <a:solidFill>
                  <a:srgbClr val="FF0000"/>
                </a:solidFill>
                <a:latin typeface="Open Sans"/>
                <a:cs typeface="Open Sans"/>
              </a:rPr>
              <a:t>臨時孫子</a:t>
            </a:r>
            <a:endParaRPr lang="zh-TW" altLang="en-US" sz="5400" kern="0" dirty="0">
              <a:solidFill>
                <a:srgbClr val="FF0000"/>
              </a:solidFill>
              <a:latin typeface="Open Sans"/>
              <a:cs typeface="Open San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86731"/>
            <a:ext cx="6248400" cy="4152900"/>
          </a:xfrm>
        </p:spPr>
      </p:pic>
    </p:spTree>
    <p:extLst>
      <p:ext uri="{BB962C8B-B14F-4D97-AF65-F5344CB8AC3E}">
        <p14:creationId xmlns:p14="http://schemas.microsoft.com/office/powerpoint/2010/main" val="42607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0306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u="sng" dirty="0"/>
              <a:t>黃榮墩</a:t>
            </a:r>
            <a:r>
              <a:rPr lang="zh-TW" altLang="en-US" dirty="0"/>
              <a:t>觀察</a:t>
            </a:r>
            <a:r>
              <a:rPr lang="zh-TW" altLang="en-US" dirty="0" smtClean="0"/>
              <a:t>，</a:t>
            </a:r>
            <a:r>
              <a:rPr lang="zh-TW" altLang="en-US" dirty="0" smtClean="0">
                <a:solidFill>
                  <a:srgbClr val="FF0000"/>
                </a:solidFill>
              </a:rPr>
              <a:t>花蓮火</a:t>
            </a:r>
            <a:r>
              <a:rPr lang="zh-TW" altLang="en-US" dirty="0">
                <a:solidFill>
                  <a:srgbClr val="FF0000"/>
                </a:solidFill>
              </a:rPr>
              <a:t>車站沒有電梯</a:t>
            </a:r>
            <a:r>
              <a:rPr lang="zh-TW" altLang="en-US" dirty="0"/>
              <a:t>，尤其是停靠平快車的</a:t>
            </a:r>
            <a:r>
              <a:rPr lang="zh-TW" altLang="en-US" dirty="0">
                <a:solidFill>
                  <a:srgbClr val="FF0000"/>
                </a:solidFill>
              </a:rPr>
              <a:t>第三月台</a:t>
            </a:r>
            <a:r>
              <a:rPr lang="zh-TW" altLang="en-US" dirty="0"/>
              <a:t>，有許多花東地區</a:t>
            </a:r>
            <a:r>
              <a:rPr lang="zh-TW" altLang="en-US" dirty="0">
                <a:solidFill>
                  <a:srgbClr val="FF0000"/>
                </a:solidFill>
              </a:rPr>
              <a:t>老人</a:t>
            </a:r>
            <a:r>
              <a:rPr lang="zh-TW" altLang="en-US" dirty="0"/>
              <a:t>在此上下，常常看見他們</a:t>
            </a:r>
            <a:r>
              <a:rPr lang="zh-TW" altLang="en-US" dirty="0">
                <a:solidFill>
                  <a:srgbClr val="FF0000"/>
                </a:solidFill>
              </a:rPr>
              <a:t>提著物品</a:t>
            </a:r>
            <a:r>
              <a:rPr lang="zh-TW" altLang="en-US" dirty="0"/>
              <a:t>，辛苦地</a:t>
            </a:r>
            <a:r>
              <a:rPr lang="zh-TW" altLang="en-US" dirty="0">
                <a:solidFill>
                  <a:srgbClr val="FF0000"/>
                </a:solidFill>
              </a:rPr>
              <a:t>爬樓梯</a:t>
            </a:r>
            <a:r>
              <a:rPr lang="zh-TW" altLang="en-US" dirty="0"/>
              <a:t>。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 b="6567"/>
          <a:stretch/>
        </p:blipFill>
        <p:spPr>
          <a:xfrm>
            <a:off x="1763688" y="3068960"/>
            <a:ext cx="5554142" cy="3629892"/>
          </a:xfrm>
        </p:spPr>
      </p:pic>
    </p:spTree>
    <p:extLst>
      <p:ext uri="{BB962C8B-B14F-4D97-AF65-F5344CB8AC3E}">
        <p14:creationId xmlns:p14="http://schemas.microsoft.com/office/powerpoint/2010/main" val="408400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zh-TW" dirty="0">
                <a:solidFill>
                  <a:srgbClr val="222222"/>
                </a:solidFill>
                <a:latin typeface="Open Sans"/>
              </a:rPr>
              <a:t>2012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年</a:t>
            </a:r>
            <a:r>
              <a:rPr lang="en-US" altLang="zh-TW" dirty="0">
                <a:solidFill>
                  <a:srgbClr val="222222"/>
                </a:solidFill>
                <a:latin typeface="Open Sans"/>
              </a:rPr>
              <a:t>7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月</a:t>
            </a:r>
            <a:r>
              <a:rPr lang="zh-TW" altLang="zh-TW" dirty="0" smtClean="0">
                <a:solidFill>
                  <a:srgbClr val="222222"/>
                </a:solidFill>
                <a:latin typeface="Open Sans"/>
                <a:cs typeface="Open Sans"/>
              </a:rPr>
              <a:t>，</a:t>
            </a:r>
            <a:r>
              <a:rPr lang="zh-TW" altLang="en-US" u="sng" dirty="0">
                <a:solidFill>
                  <a:prstClr val="black"/>
                </a:solidFill>
              </a:rPr>
              <a:t>黃榮墩</a:t>
            </a:r>
            <a:r>
              <a:rPr lang="zh-TW" altLang="zh-TW" dirty="0" smtClean="0">
                <a:solidFill>
                  <a:srgbClr val="222222"/>
                </a:solidFill>
                <a:latin typeface="Open Sans"/>
                <a:cs typeface="Open Sans"/>
              </a:rPr>
              <a:t>找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來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學生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，扮演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臨時孫子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幫老人</a:t>
            </a:r>
            <a:r>
              <a:rPr lang="zh-TW" altLang="zh-TW" dirty="0">
                <a:solidFill>
                  <a:srgbClr val="FF0000"/>
                </a:solidFill>
                <a:latin typeface="Open Sans"/>
                <a:cs typeface="Open Sans"/>
              </a:rPr>
              <a:t>抬行李</a:t>
            </a:r>
            <a:r>
              <a:rPr lang="zh-TW" altLang="zh-TW" dirty="0">
                <a:solidFill>
                  <a:srgbClr val="222222"/>
                </a:solidFill>
                <a:latin typeface="Open Sans"/>
                <a:cs typeface="Open Sans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5172529" cy="4525963"/>
          </a:xfrm>
        </p:spPr>
      </p:pic>
    </p:spTree>
    <p:extLst>
      <p:ext uri="{BB962C8B-B14F-4D97-AF65-F5344CB8AC3E}">
        <p14:creationId xmlns:p14="http://schemas.microsoft.com/office/powerpoint/2010/main" val="20418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2.</a:t>
            </a:r>
            <a:r>
              <a:rPr lang="zh-TW" altLang="en-US" dirty="0">
                <a:solidFill>
                  <a:prstClr val="black"/>
                </a:solidFill>
              </a:rPr>
              <a:t>拿來</a:t>
            </a:r>
            <a:r>
              <a:rPr lang="zh-TW" altLang="en-US" dirty="0" smtClean="0">
                <a:solidFill>
                  <a:srgbClr val="FF0000"/>
                </a:solidFill>
                <a:latin typeface="新細明體"/>
              </a:rPr>
              <a:t>畫</a:t>
            </a:r>
            <a:r>
              <a:rPr lang="zh-TW" altLang="en-US" dirty="0">
                <a:solidFill>
                  <a:srgbClr val="FF0000"/>
                </a:solidFill>
                <a:latin typeface="新細明體"/>
              </a:rPr>
              <a:t>圖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93833" cy="4570375"/>
          </a:xfrm>
        </p:spPr>
      </p:pic>
    </p:spTree>
    <p:extLst>
      <p:ext uri="{BB962C8B-B14F-4D97-AF65-F5344CB8AC3E}">
        <p14:creationId xmlns:p14="http://schemas.microsoft.com/office/powerpoint/2010/main" val="9063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/>
              <a:t>沒想到「臨時孫子」活動竟</a:t>
            </a:r>
            <a:r>
              <a:rPr lang="zh-TW" altLang="en-US" dirty="0">
                <a:solidFill>
                  <a:srgbClr val="FF0000"/>
                </a:solidFill>
              </a:rPr>
              <a:t>從花蓮紅到全台灣</a:t>
            </a:r>
            <a:r>
              <a:rPr lang="zh-TW" altLang="en-US" dirty="0"/>
              <a:t>，台中、台北、高雄車站，都可看到學生幫忙抬行李，連日本、荷蘭學生也加入，成為熱門話題。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12976"/>
            <a:ext cx="4515346" cy="3384698"/>
          </a:xfrm>
        </p:spPr>
      </p:pic>
    </p:spTree>
    <p:extLst>
      <p:ext uri="{BB962C8B-B14F-4D97-AF65-F5344CB8AC3E}">
        <p14:creationId xmlns:p14="http://schemas.microsoft.com/office/powerpoint/2010/main" val="21881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6000" dirty="0">
                <a:solidFill>
                  <a:prstClr val="black"/>
                </a:solidFill>
              </a:rPr>
              <a:t>創意好人活動</a:t>
            </a:r>
            <a:r>
              <a:rPr lang="en-US" altLang="zh-TW" sz="6000" dirty="0" smtClean="0">
                <a:solidFill>
                  <a:prstClr val="black"/>
                </a:solidFill>
              </a:rPr>
              <a:t>---</a:t>
            </a:r>
            <a:br>
              <a:rPr lang="en-US" altLang="zh-TW" sz="6000" dirty="0" smtClean="0">
                <a:solidFill>
                  <a:prstClr val="black"/>
                </a:solidFill>
              </a:rPr>
            </a:br>
            <a:r>
              <a:rPr lang="zh-TW" altLang="en-US" sz="6000" kern="0" dirty="0" smtClean="0">
                <a:solidFill>
                  <a:srgbClr val="FF0000"/>
                </a:solidFill>
                <a:latin typeface="Open Sans"/>
                <a:cs typeface="Open Sans"/>
              </a:rPr>
              <a:t>舉</a:t>
            </a:r>
            <a:r>
              <a:rPr lang="zh-TW" altLang="en-US" sz="6000" kern="0" dirty="0">
                <a:solidFill>
                  <a:srgbClr val="FF0000"/>
                </a:solidFill>
                <a:latin typeface="Open Sans"/>
                <a:cs typeface="Open Sans"/>
              </a:rPr>
              <a:t>辦另類的運動</a:t>
            </a:r>
            <a:r>
              <a:rPr lang="zh-TW" altLang="en-US" sz="6000" kern="0" dirty="0" smtClean="0">
                <a:solidFill>
                  <a:srgbClr val="FF0000"/>
                </a:solidFill>
                <a:latin typeface="Open Sans"/>
                <a:cs typeface="Open Sans"/>
              </a:rPr>
              <a:t>會</a:t>
            </a:r>
            <a:endParaRPr lang="zh-TW" altLang="en-US" sz="6000" kern="0" dirty="0">
              <a:solidFill>
                <a:srgbClr val="FF0000"/>
              </a:solidFill>
              <a:latin typeface="Open Sans"/>
              <a:cs typeface="Open San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17" y="2205038"/>
            <a:ext cx="5228166" cy="3921125"/>
          </a:xfrm>
        </p:spPr>
      </p:pic>
    </p:spTree>
    <p:extLst>
      <p:ext uri="{BB962C8B-B14F-4D97-AF65-F5344CB8AC3E}">
        <p14:creationId xmlns:p14="http://schemas.microsoft.com/office/powerpoint/2010/main" val="38545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bg1"/>
                </a:solidFill>
              </a:rPr>
              <a:t>高麗菜水餃運動會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44" y="1600200"/>
            <a:ext cx="44271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6253933"/>
            <a:ext cx="772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 smtClean="0"/>
              <a:t>為了幫</a:t>
            </a:r>
            <a:r>
              <a:rPr lang="zh-TW" altLang="en-US" sz="2800" dirty="0"/>
              <a:t>農民促銷高麗</a:t>
            </a:r>
            <a:r>
              <a:rPr lang="zh-TW" altLang="en-US" sz="2800" dirty="0" smtClean="0"/>
              <a:t>菜而舉辦高麗菜水餃運動會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879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2015</a:t>
            </a:r>
            <a:r>
              <a:rPr lang="zh-TW" altLang="en-US" dirty="0" smtClean="0"/>
              <a:t>年</a:t>
            </a:r>
            <a:r>
              <a:rPr lang="zh-TW" altLang="en-US" dirty="0"/>
              <a:t>黃榮</a:t>
            </a:r>
            <a:r>
              <a:rPr lang="zh-TW" altLang="en-US" dirty="0" smtClean="0"/>
              <a:t>墩發</a:t>
            </a:r>
            <a:r>
              <a:rPr lang="zh-TW" altLang="en-US" dirty="0"/>
              <a:t>起「環島高麗菜水餃運動會」，</a:t>
            </a:r>
            <a:r>
              <a:rPr lang="zh-TW" altLang="en-US" dirty="0">
                <a:solidFill>
                  <a:srgbClr val="FF0000"/>
                </a:solidFill>
              </a:rPr>
              <a:t>帶著一口灶遊台灣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煮好吃的高麗菜水餃</a:t>
            </a:r>
            <a:r>
              <a:rPr lang="zh-TW" altLang="en-US" dirty="0"/>
              <a:t>給大家吃。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6086849" cy="343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22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</a:rPr>
              <a:t>薑</a:t>
            </a:r>
            <a:r>
              <a:rPr lang="zh-TW" altLang="en-US" sz="6000" dirty="0">
                <a:solidFill>
                  <a:schemeClr val="bg1"/>
                </a:solidFill>
              </a:rPr>
              <a:t>洗腳運動</a:t>
            </a:r>
            <a:r>
              <a:rPr lang="zh-TW" altLang="en-US" sz="6000" dirty="0" smtClean="0">
                <a:solidFill>
                  <a:schemeClr val="bg1"/>
                </a:solidFill>
              </a:rPr>
              <a:t>會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58181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26922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dirty="0">
                <a:solidFill>
                  <a:srgbClr val="333333"/>
                </a:solidFill>
                <a:ea typeface="微軟正黑體"/>
                <a:cs typeface="Arial"/>
              </a:rPr>
              <a:t>多</a:t>
            </a:r>
            <a:r>
              <a:rPr lang="zh-TW" altLang="zh-TW" dirty="0">
                <a:solidFill>
                  <a:srgbClr val="333333"/>
                </a:solidFill>
                <a:ea typeface="微軟正黑體"/>
                <a:cs typeface="Arial"/>
              </a:rPr>
              <a:t>年前台灣薑價崩盤，</a:t>
            </a:r>
            <a:r>
              <a:rPr lang="zh-TW" altLang="zh-TW" dirty="0" smtClean="0">
                <a:solidFill>
                  <a:srgbClr val="333333"/>
                </a:solidFill>
                <a:ea typeface="微軟正黑體"/>
                <a:cs typeface="Arial"/>
              </a:rPr>
              <a:t>因</a:t>
            </a:r>
            <a:r>
              <a:rPr lang="zh-TW" altLang="zh-TW" dirty="0">
                <a:solidFill>
                  <a:srgbClr val="333333"/>
                </a:solidFill>
                <a:ea typeface="微軟正黑體"/>
                <a:cs typeface="Arial"/>
              </a:rPr>
              <a:t>為日本轉向韓國買薑，導致國內</a:t>
            </a:r>
            <a:r>
              <a:rPr lang="zh-TW" altLang="zh-TW" dirty="0">
                <a:solidFill>
                  <a:srgbClr val="FF0000"/>
                </a:solidFill>
                <a:ea typeface="微軟正黑體"/>
                <a:cs typeface="Arial"/>
              </a:rPr>
              <a:t>薑價大跌</a:t>
            </a:r>
            <a:r>
              <a:rPr lang="zh-TW" altLang="zh-TW" dirty="0" smtClean="0">
                <a:solidFill>
                  <a:srgbClr val="333333"/>
                </a:solidFill>
                <a:ea typeface="微軟正黑體"/>
                <a:cs typeface="Arial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431789" cy="4821432"/>
          </a:xfrm>
        </p:spPr>
      </p:pic>
    </p:spTree>
    <p:extLst>
      <p:ext uri="{BB962C8B-B14F-4D97-AF65-F5344CB8AC3E}">
        <p14:creationId xmlns:p14="http://schemas.microsoft.com/office/powerpoint/2010/main" val="25846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u="sng" dirty="0" smtClean="0">
                <a:solidFill>
                  <a:srgbClr val="333333"/>
                </a:solidFill>
                <a:ea typeface="微軟正黑體"/>
                <a:cs typeface="Arial"/>
              </a:rPr>
              <a:t>黃</a:t>
            </a:r>
            <a:r>
              <a:rPr lang="zh-TW" altLang="en-US" u="sng" dirty="0">
                <a:solidFill>
                  <a:srgbClr val="333333"/>
                </a:solidFill>
                <a:ea typeface="微軟正黑體"/>
                <a:cs typeface="Arial"/>
              </a:rPr>
              <a:t>榮墩</a:t>
            </a:r>
            <a:r>
              <a:rPr lang="zh-TW" altLang="en-US" dirty="0">
                <a:solidFill>
                  <a:srgbClr val="333333"/>
                </a:solidFill>
                <a:ea typeface="微軟正黑體"/>
                <a:cs typeface="Arial"/>
              </a:rPr>
              <a:t>整天上街賣薑，希望能幫上忙，但農民的</a:t>
            </a:r>
            <a:r>
              <a:rPr lang="zh-TW" altLang="en-US" dirty="0">
                <a:solidFill>
                  <a:srgbClr val="FF0000"/>
                </a:solidFill>
                <a:ea typeface="微軟正黑體"/>
                <a:cs typeface="Arial"/>
              </a:rPr>
              <a:t>薑還很多很多</a:t>
            </a:r>
            <a:r>
              <a:rPr lang="zh-TW" altLang="en-US" dirty="0">
                <a:solidFill>
                  <a:srgbClr val="333333"/>
                </a:solidFill>
                <a:ea typeface="微軟正黑體"/>
                <a:cs typeface="Arial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7276068" cy="4176463"/>
          </a:xfrm>
        </p:spPr>
      </p:pic>
    </p:spTree>
    <p:extLst>
      <p:ext uri="{BB962C8B-B14F-4D97-AF65-F5344CB8AC3E}">
        <p14:creationId xmlns:p14="http://schemas.microsoft.com/office/powerpoint/2010/main" val="23820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zh-TW" altLang="en-US" u="sng" dirty="0">
                <a:solidFill>
                  <a:srgbClr val="333333"/>
                </a:solidFill>
                <a:ea typeface="微軟正黑體"/>
                <a:cs typeface="Arial"/>
              </a:rPr>
              <a:t>黃榮墩</a:t>
            </a:r>
            <a:r>
              <a:rPr lang="zh-TW" altLang="zh-TW" dirty="0" smtClean="0">
                <a:solidFill>
                  <a:srgbClr val="FF0000"/>
                </a:solidFill>
                <a:ea typeface="微軟正黑體"/>
                <a:cs typeface="Arial"/>
              </a:rPr>
              <a:t>燒</a:t>
            </a:r>
            <a:r>
              <a:rPr lang="zh-TW" altLang="zh-TW" dirty="0">
                <a:solidFill>
                  <a:srgbClr val="FF0000"/>
                </a:solidFill>
                <a:ea typeface="微軟正黑體"/>
                <a:cs typeface="Arial"/>
              </a:rPr>
              <a:t>香禮拜</a:t>
            </a:r>
            <a:r>
              <a:rPr lang="zh-TW" altLang="zh-TW" dirty="0">
                <a:solidFill>
                  <a:srgbClr val="333333"/>
                </a:solidFill>
                <a:ea typeface="微軟正黑體"/>
                <a:cs typeface="Arial"/>
              </a:rPr>
              <a:t>，誠心祝</a:t>
            </a:r>
            <a:r>
              <a:rPr lang="zh-TW" altLang="zh-TW" dirty="0" smtClean="0">
                <a:solidFill>
                  <a:srgbClr val="333333"/>
                </a:solidFill>
                <a:ea typeface="微軟正黑體"/>
                <a:cs typeface="Arial"/>
              </a:rPr>
              <a:t>禱懇</a:t>
            </a:r>
            <a:r>
              <a:rPr lang="zh-TW" altLang="zh-TW" dirty="0" smtClean="0">
                <a:solidFill>
                  <a:srgbClr val="FF0000"/>
                </a:solidFill>
                <a:ea typeface="微軟正黑體"/>
                <a:cs typeface="Arial"/>
              </a:rPr>
              <a:t>請</a:t>
            </a:r>
            <a:r>
              <a:rPr lang="zh-TW" altLang="en-US" dirty="0" smtClean="0">
                <a:solidFill>
                  <a:srgbClr val="FF0000"/>
                </a:solidFill>
                <a:ea typeface="微軟正黑體"/>
                <a:cs typeface="Arial"/>
              </a:rPr>
              <a:t>神明</a:t>
            </a:r>
            <a:r>
              <a:rPr lang="zh-TW" altLang="zh-TW" dirty="0" smtClean="0">
                <a:solidFill>
                  <a:srgbClr val="FF0000"/>
                </a:solidFill>
                <a:ea typeface="微軟正黑體"/>
                <a:cs typeface="Arial"/>
              </a:rPr>
              <a:t>幫</a:t>
            </a:r>
            <a:r>
              <a:rPr lang="zh-TW" altLang="zh-TW" dirty="0">
                <a:solidFill>
                  <a:srgbClr val="FF0000"/>
                </a:solidFill>
                <a:ea typeface="微軟正黑體"/>
                <a:cs typeface="Arial"/>
              </a:rPr>
              <a:t>忙</a:t>
            </a:r>
            <a:r>
              <a:rPr lang="zh-TW" altLang="zh-TW" dirty="0" smtClean="0">
                <a:solidFill>
                  <a:srgbClr val="333333"/>
                </a:solidFill>
                <a:ea typeface="微軟正黑體"/>
                <a:cs typeface="Arial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5117005" cy="4536504"/>
          </a:xfrm>
        </p:spPr>
      </p:pic>
    </p:spTree>
    <p:extLst>
      <p:ext uri="{BB962C8B-B14F-4D97-AF65-F5344CB8AC3E}">
        <p14:creationId xmlns:p14="http://schemas.microsoft.com/office/powerpoint/2010/main" val="24554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Autofit/>
          </a:bodyPr>
          <a:lstStyle/>
          <a:p>
            <a:pPr algn="l"/>
            <a:r>
              <a:rPr lang="zh-TW" altLang="en-US" sz="4000" u="sng" dirty="0">
                <a:solidFill>
                  <a:srgbClr val="FF0000"/>
                </a:solidFill>
                <a:ea typeface="微軟正黑體"/>
                <a:cs typeface="Arial"/>
              </a:rPr>
              <a:t>黃榮墩</a:t>
            </a:r>
            <a:r>
              <a:rPr lang="zh-TW" altLang="en-US" sz="4000" dirty="0">
                <a:solidFill>
                  <a:srgbClr val="333333"/>
                </a:solidFill>
                <a:ea typeface="微軟正黑體"/>
                <a:cs typeface="Arial"/>
              </a:rPr>
              <a:t>的好友</a:t>
            </a:r>
            <a:r>
              <a:rPr lang="zh-TW" altLang="en-US" sz="4000" u="sng" dirty="0">
                <a:solidFill>
                  <a:srgbClr val="FF0000"/>
                </a:solidFill>
                <a:ea typeface="微軟正黑體"/>
                <a:cs typeface="Arial"/>
              </a:rPr>
              <a:t>湯永茂</a:t>
            </a:r>
            <a:r>
              <a:rPr lang="zh-TW" altLang="en-US" sz="4000" dirty="0">
                <a:solidFill>
                  <a:srgbClr val="333333"/>
                </a:solidFill>
                <a:ea typeface="微軟正黑體"/>
                <a:cs typeface="Arial"/>
              </a:rPr>
              <a:t>是延平王廟的主委，當場拿出所有身上的現金，</a:t>
            </a:r>
            <a:r>
              <a:rPr lang="zh-TW" altLang="en-US" sz="4000" dirty="0">
                <a:solidFill>
                  <a:srgbClr val="FF0000"/>
                </a:solidFill>
                <a:ea typeface="微軟正黑體"/>
                <a:cs typeface="Arial"/>
              </a:rPr>
              <a:t>兩人買了一卡車的薑</a:t>
            </a:r>
            <a:r>
              <a:rPr lang="zh-TW" altLang="en-US" sz="4000" dirty="0">
                <a:solidFill>
                  <a:srgbClr val="333333"/>
                </a:solidFill>
                <a:ea typeface="微軟正黑體"/>
                <a:cs typeface="Arial"/>
              </a:rPr>
              <a:t>。隔天上午十點在延平王廟發動</a:t>
            </a:r>
            <a:r>
              <a:rPr lang="zh-TW" altLang="en-US" sz="4000" dirty="0">
                <a:solidFill>
                  <a:srgbClr val="FF0000"/>
                </a:solidFill>
                <a:ea typeface="微軟正黑體"/>
                <a:cs typeface="Arial"/>
              </a:rPr>
              <a:t>薑洗腳運動會</a:t>
            </a:r>
            <a:r>
              <a:rPr lang="zh-TW" altLang="en-US" sz="4000" dirty="0">
                <a:solidFill>
                  <a:srgbClr val="333333"/>
                </a:solidFill>
                <a:ea typeface="微軟正黑體"/>
                <a:cs typeface="Arial"/>
              </a:rPr>
              <a:t>幫助農民。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05448"/>
            <a:ext cx="2435034" cy="365255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38620"/>
            <a:ext cx="2574534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6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/>
              <a:t>任何想要發起孝心</a:t>
            </a:r>
            <a:r>
              <a:rPr lang="zh-TW" altLang="en-US" sz="3600" dirty="0">
                <a:solidFill>
                  <a:srgbClr val="FF0000"/>
                </a:solidFill>
              </a:rPr>
              <a:t>幫媽媽洗腳</a:t>
            </a:r>
            <a:r>
              <a:rPr lang="zh-TW" altLang="en-US" sz="3600" dirty="0"/>
              <a:t>，祈求媽媽健康的民眾都可以</a:t>
            </a:r>
            <a:r>
              <a:rPr lang="zh-TW" altLang="en-US" sz="3600" dirty="0">
                <a:solidFill>
                  <a:srgbClr val="FF0000"/>
                </a:solidFill>
              </a:rPr>
              <a:t>來廟裡求薑</a:t>
            </a:r>
            <a:r>
              <a:rPr lang="zh-TW" altLang="en-US" sz="3600" dirty="0" smtClean="0"/>
              <a:t>。希</a:t>
            </a:r>
            <a:r>
              <a:rPr lang="zh-TW" altLang="en-US" sz="3600" dirty="0"/>
              <a:t>望「透過生薑為媽媽泡腳」，辛勞的媽媽</a:t>
            </a:r>
            <a:r>
              <a:rPr lang="zh-TW" altLang="en-US" sz="3600" dirty="0">
                <a:solidFill>
                  <a:srgbClr val="FF0000"/>
                </a:solidFill>
              </a:rPr>
              <a:t>疏通氣血</a:t>
            </a:r>
            <a:r>
              <a:rPr lang="zh-TW" altLang="en-US" sz="3600" dirty="0"/>
              <a:t>，也</a:t>
            </a:r>
            <a:r>
              <a:rPr lang="zh-TW" altLang="en-US" sz="3600" dirty="0">
                <a:solidFill>
                  <a:srgbClr val="FF0000"/>
                </a:solidFill>
              </a:rPr>
              <a:t>幫助東部薑農</a:t>
            </a:r>
            <a:r>
              <a:rPr lang="zh-TW" altLang="en-US" sz="3600" dirty="0"/>
              <a:t>，銷售盛產的生薑</a:t>
            </a:r>
            <a:r>
              <a:rPr lang="zh-TW" altLang="en-US" sz="3600" dirty="0" smtClean="0"/>
              <a:t>。</a:t>
            </a:r>
            <a:endParaRPr lang="zh-TW" alt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27242"/>
            <a:ext cx="4511782" cy="3830758"/>
          </a:xfrm>
        </p:spPr>
      </p:pic>
    </p:spTree>
    <p:extLst>
      <p:ext uri="{BB962C8B-B14F-4D97-AF65-F5344CB8AC3E}">
        <p14:creationId xmlns:p14="http://schemas.microsoft.com/office/powerpoint/2010/main" val="141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3.</a:t>
            </a:r>
            <a:r>
              <a:rPr lang="zh-TW" altLang="en-US" dirty="0">
                <a:latin typeface="新細明體"/>
              </a:rPr>
              <a:t>當</a:t>
            </a:r>
            <a:r>
              <a:rPr lang="zh-TW" altLang="en-US" dirty="0">
                <a:solidFill>
                  <a:srgbClr val="FF0000"/>
                </a:solidFill>
                <a:latin typeface="新細明體"/>
              </a:rPr>
              <a:t>玩具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958181"/>
            <a:ext cx="5715000" cy="3810000"/>
          </a:xfrm>
        </p:spPr>
      </p:pic>
    </p:spTree>
    <p:extLst>
      <p:ext uri="{BB962C8B-B14F-4D97-AF65-F5344CB8AC3E}">
        <p14:creationId xmlns:p14="http://schemas.microsoft.com/office/powerpoint/2010/main" val="314100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/>
              <a:t>鳳梨冰沙運動會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4" y="4196574"/>
            <a:ext cx="3847844" cy="2661426"/>
          </a:xfrm>
        </p:spPr>
      </p:pic>
      <p:sp>
        <p:nvSpPr>
          <p:cNvPr id="7" name="Rectangle 6"/>
          <p:cNvSpPr/>
          <p:nvPr/>
        </p:nvSpPr>
        <p:spPr>
          <a:xfrm>
            <a:off x="683568" y="1772817"/>
            <a:ext cx="79208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solidFill>
                  <a:srgbClr val="FF0000"/>
                </a:solidFill>
              </a:rPr>
              <a:t>鳳梨崩盤</a:t>
            </a:r>
            <a:r>
              <a:rPr lang="zh-TW" altLang="en-US" sz="3600" dirty="0" smtClean="0"/>
              <a:t>時，</a:t>
            </a:r>
            <a:r>
              <a:rPr lang="zh-TW" altLang="en-US" sz="3600" dirty="0">
                <a:solidFill>
                  <a:prstClr val="black"/>
                </a:solidFill>
              </a:rPr>
              <a:t>好人會館</a:t>
            </a:r>
            <a:r>
              <a:rPr lang="zh-TW" altLang="en-US" sz="3600" dirty="0" smtClean="0"/>
              <a:t>只要募到</a:t>
            </a:r>
            <a:r>
              <a:rPr lang="en-US" altLang="zh-TW" sz="3600" dirty="0" smtClean="0"/>
              <a:t>10000</a:t>
            </a:r>
            <a:r>
              <a:rPr lang="zh-TW" altLang="en-US" sz="3600" dirty="0" smtClean="0"/>
              <a:t>元，就</a:t>
            </a:r>
            <a:r>
              <a:rPr lang="zh-TW" altLang="en-US" sz="3600" dirty="0"/>
              <a:t>出</a:t>
            </a:r>
            <a:r>
              <a:rPr lang="zh-TW" altLang="en-US" sz="3600" dirty="0">
                <a:solidFill>
                  <a:srgbClr val="FF0000"/>
                </a:solidFill>
              </a:rPr>
              <a:t>動打冰</a:t>
            </a:r>
            <a:r>
              <a:rPr lang="zh-TW" altLang="en-US" sz="3600" dirty="0" smtClean="0">
                <a:solidFill>
                  <a:srgbClr val="FF0000"/>
                </a:solidFill>
              </a:rPr>
              <a:t>沙</a:t>
            </a:r>
            <a:r>
              <a:rPr lang="zh-TW" altLang="en-US" sz="3600" dirty="0" smtClean="0"/>
              <a:t>，</a:t>
            </a:r>
            <a:r>
              <a:rPr lang="zh-TW" altLang="en-US" sz="3600" dirty="0" smtClean="0">
                <a:solidFill>
                  <a:prstClr val="black"/>
                </a:solidFill>
              </a:rPr>
              <a:t>供</a:t>
            </a:r>
            <a:r>
              <a:rPr lang="zh-TW" altLang="en-US" sz="3600" dirty="0">
                <a:solidFill>
                  <a:prstClr val="black"/>
                </a:solidFill>
              </a:rPr>
              <a:t>應</a:t>
            </a:r>
            <a:r>
              <a:rPr lang="en-US" altLang="zh-TW" sz="3600" dirty="0">
                <a:solidFill>
                  <a:prstClr val="black"/>
                </a:solidFill>
              </a:rPr>
              <a:t>300</a:t>
            </a:r>
            <a:r>
              <a:rPr lang="zh-TW" altLang="en-US" sz="3600" dirty="0">
                <a:solidFill>
                  <a:prstClr val="black"/>
                </a:solidFill>
              </a:rPr>
              <a:t>杯冰沙</a:t>
            </a:r>
            <a:r>
              <a:rPr lang="zh-TW" altLang="en-US" sz="3600" dirty="0" smtClean="0">
                <a:solidFill>
                  <a:prstClr val="black"/>
                </a:solidFill>
              </a:rPr>
              <a:t>。需</a:t>
            </a:r>
            <a:r>
              <a:rPr lang="zh-TW" altLang="en-US" sz="3600" dirty="0" smtClean="0">
                <a:solidFill>
                  <a:srgbClr val="FF0000"/>
                </a:solidFill>
              </a:rPr>
              <a:t>自</a:t>
            </a:r>
            <a:r>
              <a:rPr lang="zh-TW" altLang="en-US" sz="3600" dirty="0">
                <a:solidFill>
                  <a:srgbClr val="FF0000"/>
                </a:solidFill>
              </a:rPr>
              <a:t>備杯子、湯匙</a:t>
            </a:r>
            <a:r>
              <a:rPr lang="zh-TW" altLang="en-US" sz="3600" dirty="0" smtClean="0">
                <a:solidFill>
                  <a:srgbClr val="FF0000"/>
                </a:solidFill>
              </a:rPr>
              <a:t>。</a:t>
            </a:r>
            <a:r>
              <a:rPr lang="zh-TW" altLang="en-US" sz="3600" dirty="0" smtClean="0"/>
              <a:t>不</a:t>
            </a:r>
            <a:r>
              <a:rPr lang="zh-TW" altLang="en-US" sz="3600" dirty="0"/>
              <a:t>供應紙杯與吸管，並且回收紙箱。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>
              <a:solidFill>
                <a:prstClr val="black"/>
              </a:solidFill>
            </a:endParaRPr>
          </a:p>
          <a:p>
            <a:r>
              <a:rPr lang="zh-TW" altLang="en-US" dirty="0" smtClean="0"/>
              <a:t>。</a:t>
            </a:r>
            <a:endParaRPr lang="zh-TW" altLang="en-US" dirty="0"/>
          </a:p>
          <a:p>
            <a:r>
              <a:rPr lang="zh-TW" altLang="en-US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61509"/>
            <a:ext cx="2779588" cy="29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</a:rPr>
              <a:t>企</a:t>
            </a:r>
            <a:r>
              <a:rPr lang="zh-TW" altLang="en-US" sz="6000" dirty="0">
                <a:solidFill>
                  <a:schemeClr val="bg1"/>
                </a:solidFill>
              </a:rPr>
              <a:t>業行善運動會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30" y="1556792"/>
            <a:ext cx="5321564" cy="3991173"/>
          </a:xfrm>
        </p:spPr>
      </p:pic>
      <p:sp>
        <p:nvSpPr>
          <p:cNvPr id="5" name="Rectangle 4"/>
          <p:cNvSpPr/>
          <p:nvPr/>
        </p:nvSpPr>
        <p:spPr>
          <a:xfrm>
            <a:off x="827584" y="5781011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歐德集團</a:t>
            </a:r>
            <a:r>
              <a:rPr lang="zh-TW" altLang="en-US" sz="2800" dirty="0" smtClean="0"/>
              <a:t>投入「</a:t>
            </a:r>
            <a:r>
              <a:rPr lang="zh-TW" altLang="en-US" sz="2800" dirty="0" smtClean="0">
                <a:solidFill>
                  <a:srgbClr val="FF0000"/>
                </a:solidFill>
              </a:rPr>
              <a:t>香蕉救援行動</a:t>
            </a:r>
            <a:r>
              <a:rPr lang="zh-TW" altLang="en-US" sz="2800" dirty="0" smtClean="0"/>
              <a:t>」，認購</a:t>
            </a:r>
            <a:r>
              <a:rPr lang="en-US" altLang="zh-TW" sz="2800" dirty="0" smtClean="0"/>
              <a:t>2500</a:t>
            </a:r>
            <a:r>
              <a:rPr lang="zh-TW" altLang="en-US" sz="2800" dirty="0" smtClean="0"/>
              <a:t>斤香蕉。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922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號招</a:t>
            </a:r>
            <a:r>
              <a:rPr lang="zh-TW" altLang="en-US" dirty="0">
                <a:solidFill>
                  <a:prstClr val="black"/>
                </a:solidFill>
              </a:rPr>
              <a:t>企業</a:t>
            </a:r>
            <a:r>
              <a:rPr lang="zh-TW" altLang="en-US" dirty="0" smtClean="0"/>
              <a:t>幫助</a:t>
            </a:r>
            <a:r>
              <a:rPr lang="zh-TW" altLang="zh-TW" dirty="0" smtClean="0">
                <a:solidFill>
                  <a:srgbClr val="333333"/>
                </a:solidFill>
                <a:ea typeface="微軟正黑體"/>
                <a:cs typeface="Arial"/>
              </a:rPr>
              <a:t>嘉</a:t>
            </a:r>
            <a:r>
              <a:rPr lang="zh-TW" altLang="zh-TW" dirty="0">
                <a:solidFill>
                  <a:srgbClr val="333333"/>
                </a:solidFill>
                <a:ea typeface="微軟正黑體"/>
                <a:cs typeface="Arial"/>
              </a:rPr>
              <a:t>義台南水災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70" y="1412776"/>
            <a:ext cx="4846059" cy="363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9592" y="5301208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新竹聯電公司</a:t>
            </a:r>
            <a:r>
              <a:rPr lang="zh-TW" altLang="en-US" sz="2800" dirty="0" smtClean="0"/>
              <a:t>在</a:t>
            </a:r>
            <a:r>
              <a:rPr lang="en-US" altLang="zh-TW" sz="2800" dirty="0"/>
              <a:t>2018</a:t>
            </a:r>
            <a:r>
              <a:rPr lang="zh-TW" altLang="en-US" sz="2800" dirty="0"/>
              <a:t>年的嘉義台南水災</a:t>
            </a:r>
            <a:r>
              <a:rPr lang="zh-TW" altLang="en-US" sz="2800" dirty="0" smtClean="0"/>
              <a:t>中載</a:t>
            </a:r>
            <a:r>
              <a:rPr lang="zh-TW" altLang="en-US" sz="2800" dirty="0"/>
              <a:t>運了四千雙襪子、毛巾以及各種生活物</a:t>
            </a:r>
            <a:r>
              <a:rPr lang="zh-TW" altLang="en-US" sz="2800" dirty="0" smtClean="0"/>
              <a:t>資</a:t>
            </a:r>
            <a:r>
              <a:rPr lang="zh-TW" altLang="en-US" sz="2800" dirty="0">
                <a:solidFill>
                  <a:prstClr val="black"/>
                </a:solidFill>
              </a:rPr>
              <a:t>盡力協助災</a:t>
            </a:r>
            <a:r>
              <a:rPr lang="zh-TW" altLang="en-US" sz="2800" dirty="0" smtClean="0">
                <a:solidFill>
                  <a:prstClr val="black"/>
                </a:solidFill>
              </a:rPr>
              <a:t>民</a:t>
            </a:r>
            <a:r>
              <a:rPr lang="zh-TW" altLang="en-US" sz="2800" dirty="0" smtClean="0"/>
              <a:t>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0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</a:rPr>
              <a:t>成立另</a:t>
            </a:r>
            <a:r>
              <a:rPr lang="zh-TW" altLang="en-US" sz="6000" dirty="0">
                <a:solidFill>
                  <a:srgbClr val="FF0000"/>
                </a:solidFill>
              </a:rPr>
              <a:t>類</a:t>
            </a:r>
            <a:r>
              <a:rPr lang="zh-TW" altLang="en-US" sz="6000" dirty="0" smtClean="0">
                <a:solidFill>
                  <a:srgbClr val="FF0000"/>
                </a:solidFill>
              </a:rPr>
              <a:t>的銀行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54" y="1600200"/>
            <a:ext cx="5553092" cy="4525963"/>
          </a:xfrm>
        </p:spPr>
      </p:pic>
    </p:spTree>
    <p:extLst>
      <p:ext uri="{BB962C8B-B14F-4D97-AF65-F5344CB8AC3E}">
        <p14:creationId xmlns:p14="http://schemas.microsoft.com/office/powerpoint/2010/main" val="27049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zh-TW" sz="6000" dirty="0">
                <a:solidFill>
                  <a:schemeClr val="bg1"/>
                </a:solidFill>
                <a:latin typeface="helvetica neue"/>
                <a:cs typeface="新細明體"/>
              </a:rPr>
              <a:t>酵素銀行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>
                <a:latin typeface="helvetica neue"/>
                <a:cs typeface="新細明體"/>
              </a:rPr>
              <a:t>颱風造</a:t>
            </a:r>
            <a:r>
              <a:rPr lang="zh-TW" altLang="zh-TW" dirty="0" smtClean="0">
                <a:latin typeface="helvetica neue"/>
                <a:cs typeface="新細明體"/>
              </a:rPr>
              <a:t>成</a:t>
            </a:r>
            <a:r>
              <a:rPr lang="zh-TW" altLang="en-US" dirty="0" smtClean="0">
                <a:solidFill>
                  <a:srgbClr val="FF0000"/>
                </a:solidFill>
                <a:latin typeface="helvetica neue"/>
                <a:cs typeface="新細明體"/>
              </a:rPr>
              <a:t>柚子</a:t>
            </a:r>
            <a:r>
              <a:rPr lang="zh-TW" altLang="zh-TW" dirty="0" smtClean="0">
                <a:latin typeface="helvetica neue"/>
                <a:cs typeface="新細明體"/>
              </a:rPr>
              <a:t>農</a:t>
            </a:r>
            <a:r>
              <a:rPr lang="zh-TW" altLang="zh-TW" dirty="0">
                <a:latin typeface="helvetica neue"/>
                <a:cs typeface="新細明體"/>
              </a:rPr>
              <a:t>損，會館就發起「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酵素銀行</a:t>
            </a:r>
            <a:r>
              <a:rPr lang="zh-TW" altLang="zh-TW" dirty="0">
                <a:latin typeface="helvetica neue"/>
                <a:cs typeface="新細明體"/>
              </a:rPr>
              <a:t>」，找志工和民眾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每人出資一千元</a:t>
            </a:r>
            <a:r>
              <a:rPr lang="zh-TW" altLang="zh-TW" dirty="0">
                <a:latin typeface="helvetica neue"/>
                <a:cs typeface="新細明體"/>
              </a:rPr>
              <a:t>，湊足四萬元後，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請農民把落果做成環保酵素</a:t>
            </a:r>
            <a:r>
              <a:rPr lang="zh-TW" altLang="zh-TW" dirty="0">
                <a:latin typeface="helvetica neue"/>
                <a:cs typeface="新細明體"/>
              </a:rPr>
              <a:t>，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出資者可憑卡片</a:t>
            </a:r>
            <a:r>
              <a:rPr lang="zh-TW" altLang="zh-TW" dirty="0">
                <a:latin typeface="helvetica neue"/>
                <a:cs typeface="新細明體"/>
              </a:rPr>
              <a:t>到無人菜攤</a:t>
            </a:r>
            <a:r>
              <a:rPr lang="zh-TW" altLang="zh-TW" dirty="0">
                <a:solidFill>
                  <a:srgbClr val="FF0000"/>
                </a:solidFill>
                <a:latin typeface="helvetica neue"/>
                <a:cs typeface="新細明體"/>
              </a:rPr>
              <a:t>領取酵素</a:t>
            </a:r>
            <a:r>
              <a:rPr lang="zh-TW" altLang="zh-TW" dirty="0">
                <a:latin typeface="helvetica neue"/>
                <a:cs typeface="新細明體"/>
              </a:rPr>
              <a:t>。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9" y="3815830"/>
            <a:ext cx="4687763" cy="2636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19553" r="44094" b="12967"/>
          <a:stretch/>
        </p:blipFill>
        <p:spPr>
          <a:xfrm>
            <a:off x="6012160" y="3821160"/>
            <a:ext cx="2292742" cy="28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  <a:latin typeface="helvetica neue"/>
                <a:cs typeface="新細明體"/>
              </a:rPr>
              <a:t>蒜頭</a:t>
            </a:r>
            <a:r>
              <a:rPr lang="zh-TW" altLang="zh-TW" sz="6000" dirty="0" smtClean="0">
                <a:solidFill>
                  <a:schemeClr val="bg1"/>
                </a:solidFill>
                <a:latin typeface="helvetica neue"/>
                <a:cs typeface="新細明體"/>
              </a:rPr>
              <a:t>銀</a:t>
            </a:r>
            <a:r>
              <a:rPr lang="zh-TW" altLang="zh-TW" sz="6000" dirty="0">
                <a:solidFill>
                  <a:schemeClr val="bg1"/>
                </a:solidFill>
                <a:latin typeface="helvetica neue"/>
                <a:cs typeface="新細明體"/>
              </a:rPr>
              <a:t>行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號召</a:t>
            </a:r>
            <a:r>
              <a:rPr lang="zh-TW" altLang="en-US" b="1" dirty="0">
                <a:solidFill>
                  <a:srgbClr val="FF0000"/>
                </a:solidFill>
              </a:rPr>
              <a:t>消費</a:t>
            </a:r>
            <a:r>
              <a:rPr lang="zh-TW" altLang="en-US" b="1" dirty="0" smtClean="0">
                <a:solidFill>
                  <a:srgbClr val="FF0000"/>
                </a:solidFill>
              </a:rPr>
              <a:t>者集</a:t>
            </a:r>
            <a:r>
              <a:rPr lang="zh-TW" altLang="en-US" b="1" dirty="0">
                <a:solidFill>
                  <a:srgbClr val="FF0000"/>
                </a:solidFill>
              </a:rPr>
              <a:t>資購買大量蒜頭</a:t>
            </a:r>
            <a:r>
              <a:rPr lang="zh-TW" altLang="en-US" b="1" dirty="0"/>
              <a:t>，幫助農民度過難關，卻不急著提領，而是</a:t>
            </a:r>
            <a:r>
              <a:rPr lang="zh-TW" altLang="en-US" b="1" dirty="0">
                <a:solidFill>
                  <a:srgbClr val="FF0000"/>
                </a:solidFill>
              </a:rPr>
              <a:t>先把蒜頭存放在農民家</a:t>
            </a:r>
            <a:r>
              <a:rPr lang="zh-TW" altLang="en-US" b="1" dirty="0"/>
              <a:t>，再分批提領</a:t>
            </a:r>
            <a:r>
              <a:rPr lang="zh-TW" altLang="en-US" b="1" dirty="0" smtClean="0"/>
              <a:t>。</a:t>
            </a:r>
            <a:endParaRPr lang="zh-TW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3"/>
          <a:stretch/>
        </p:blipFill>
        <p:spPr>
          <a:xfrm>
            <a:off x="1907704" y="3429000"/>
            <a:ext cx="5294890" cy="30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 smtClean="0"/>
              <a:t>等需</a:t>
            </a:r>
            <a:r>
              <a:rPr lang="zh-TW" altLang="en-US" b="1" dirty="0"/>
              <a:t>要時再</a:t>
            </a:r>
            <a:r>
              <a:rPr lang="zh-TW" altLang="en-US" b="1" dirty="0">
                <a:solidFill>
                  <a:srgbClr val="FF0000"/>
                </a:solidFill>
              </a:rPr>
              <a:t>憑「蒜頭銀行存摺」向好人會館提領</a:t>
            </a:r>
            <a:r>
              <a:rPr lang="zh-TW" altLang="en-US" b="1" dirty="0"/>
              <a:t>即可，助人又利己。等到蒜價穩定後，蒜頭銀行就會退出市場。</a:t>
            </a:r>
            <a:endParaRPr lang="zh-TW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828" y="3573016"/>
            <a:ext cx="509111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6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zh-TW" altLang="en-US" sz="6000" dirty="0">
                <a:solidFill>
                  <a:schemeClr val="bg1"/>
                </a:solidFill>
                <a:latin typeface="helvetica neue"/>
                <a:cs typeface="+mn-cs"/>
              </a:rPr>
              <a:t>家具</a:t>
            </a:r>
            <a:r>
              <a:rPr lang="zh-TW" altLang="zh-TW" sz="6000" dirty="0">
                <a:solidFill>
                  <a:schemeClr val="bg1"/>
                </a:solidFill>
                <a:latin typeface="helvetica neue"/>
                <a:cs typeface="新細明體"/>
              </a:rPr>
              <a:t>銀</a:t>
            </a:r>
            <a:r>
              <a:rPr lang="zh-TW" altLang="zh-TW" sz="6000" dirty="0" smtClean="0">
                <a:solidFill>
                  <a:schemeClr val="bg1"/>
                </a:solidFill>
                <a:latin typeface="helvetica neue"/>
                <a:cs typeface="新細明體"/>
              </a:rPr>
              <a:t>行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95" y="1600200"/>
            <a:ext cx="6043010" cy="4525963"/>
          </a:xfrm>
        </p:spPr>
      </p:pic>
    </p:spTree>
    <p:extLst>
      <p:ext uri="{BB962C8B-B14F-4D97-AF65-F5344CB8AC3E}">
        <p14:creationId xmlns:p14="http://schemas.microsoft.com/office/powerpoint/2010/main" val="16323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solidFill>
                  <a:prstClr val="black"/>
                </a:solidFill>
              </a:rPr>
              <a:t>當</a:t>
            </a:r>
            <a:r>
              <a:rPr lang="zh-TW" altLang="en-US" sz="3600" dirty="0">
                <a:solidFill>
                  <a:srgbClr val="FF0000"/>
                </a:solidFill>
              </a:rPr>
              <a:t>天災意外發生後</a:t>
            </a:r>
            <a:r>
              <a:rPr lang="zh-TW" altLang="en-US" sz="3600" dirty="0">
                <a:solidFill>
                  <a:prstClr val="black"/>
                </a:solidFill>
              </a:rPr>
              <a:t>，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5473292" cy="28803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08" y="4334949"/>
            <a:ext cx="3737992" cy="2490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5736" y="6093296"/>
            <a:ext cx="3082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2018.8.23</a:t>
            </a:r>
            <a:r>
              <a:rPr lang="zh-TW" altLang="en-US" sz="2800" dirty="0" smtClean="0">
                <a:solidFill>
                  <a:prstClr val="black"/>
                </a:solidFill>
              </a:rPr>
              <a:t>南部水災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pPr algn="l"/>
            <a:r>
              <a:rPr lang="zh-TW" altLang="en-US" sz="3600" u="sng" dirty="0">
                <a:solidFill>
                  <a:prstClr val="black"/>
                </a:solidFill>
              </a:rPr>
              <a:t>黃榮墩</a:t>
            </a:r>
            <a:r>
              <a:rPr lang="zh-TW" altLang="en-US" sz="3600" dirty="0" smtClean="0"/>
              <a:t>號</a:t>
            </a:r>
            <a:r>
              <a:rPr lang="zh-TW" altLang="en-US" sz="3600" dirty="0"/>
              <a:t>召一批有心的志工投入災民需求</a:t>
            </a:r>
            <a:r>
              <a:rPr lang="zh-TW" altLang="en-US" sz="3600" dirty="0">
                <a:solidFill>
                  <a:srgbClr val="FF0000"/>
                </a:solidFill>
              </a:rPr>
              <a:t>物資的運</a:t>
            </a:r>
            <a:r>
              <a:rPr lang="zh-TW" altLang="en-US" sz="3600" dirty="0" smtClean="0">
                <a:solidFill>
                  <a:srgbClr val="FF0000"/>
                </a:solidFill>
              </a:rPr>
              <a:t>補</a:t>
            </a:r>
            <a:r>
              <a:rPr lang="zh-TW" altLang="en-US" sz="3600" dirty="0" smtClean="0"/>
              <a:t>。</a:t>
            </a:r>
            <a:endParaRPr lang="zh-TW" alt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904613"/>
            <a:ext cx="2584629" cy="388843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96952"/>
            <a:ext cx="5558706" cy="371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3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4.</a:t>
            </a:r>
            <a:r>
              <a:rPr lang="zh-TW" altLang="en-US" dirty="0">
                <a:latin typeface="新細明體"/>
              </a:rPr>
              <a:t>當</a:t>
            </a:r>
            <a:r>
              <a:rPr lang="zh-TW" altLang="en-US" dirty="0">
                <a:solidFill>
                  <a:srgbClr val="FF0000"/>
                </a:solidFill>
                <a:latin typeface="新細明體"/>
              </a:rPr>
              <a:t>筷子</a:t>
            </a:r>
            <a:r>
              <a:rPr lang="zh-TW" altLang="en-US" dirty="0">
                <a:latin typeface="新細明體"/>
              </a:rPr>
              <a:t>吃飯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2129631"/>
            <a:ext cx="5553075" cy="3467100"/>
          </a:xfrm>
        </p:spPr>
      </p:pic>
    </p:spTree>
    <p:extLst>
      <p:ext uri="{BB962C8B-B14F-4D97-AF65-F5344CB8AC3E}">
        <p14:creationId xmlns:p14="http://schemas.microsoft.com/office/powerpoint/2010/main" val="7005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l"/>
            <a:r>
              <a:rPr lang="zh-TW" altLang="en-US" sz="3600" dirty="0" smtClean="0"/>
              <a:t>例</a:t>
            </a:r>
            <a:r>
              <a:rPr lang="zh-TW" altLang="en-US" sz="3600" dirty="0"/>
              <a:t>如花蓮地震後，他發動</a:t>
            </a:r>
            <a:r>
              <a:rPr lang="zh-TW" altLang="en-US" sz="3600" dirty="0">
                <a:solidFill>
                  <a:srgbClr val="FF0000"/>
                </a:solidFill>
              </a:rPr>
              <a:t>家具銀行</a:t>
            </a:r>
            <a:r>
              <a:rPr lang="zh-TW" altLang="en-US" sz="3600" dirty="0"/>
              <a:t>的概念，幫需要的民眾</a:t>
            </a:r>
            <a:r>
              <a:rPr lang="zh-TW" altLang="en-US" sz="3600" dirty="0">
                <a:solidFill>
                  <a:srgbClr val="FF0000"/>
                </a:solidFill>
              </a:rPr>
              <a:t>募集</a:t>
            </a:r>
            <a:r>
              <a:rPr lang="zh-TW" altLang="en-US" sz="3600" dirty="0"/>
              <a:t>所需的</a:t>
            </a:r>
            <a:r>
              <a:rPr lang="zh-TW" altLang="en-US" sz="3600" dirty="0">
                <a:solidFill>
                  <a:srgbClr val="FF0000"/>
                </a:solidFill>
              </a:rPr>
              <a:t>家具</a:t>
            </a:r>
            <a:r>
              <a:rPr lang="zh-TW" altLang="en-US" sz="3600" dirty="0"/>
              <a:t>。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767681"/>
            <a:ext cx="6286500" cy="4191000"/>
          </a:xfrm>
        </p:spPr>
      </p:pic>
    </p:spTree>
    <p:extLst>
      <p:ext uri="{BB962C8B-B14F-4D97-AF65-F5344CB8AC3E}">
        <p14:creationId xmlns:p14="http://schemas.microsoft.com/office/powerpoint/2010/main" val="15278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</a:rPr>
              <a:t>用心看影片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hlinkClick r:id="rId2" action="ppaction://hlinkfile"/>
              </a:rPr>
              <a:t>一個好人 </a:t>
            </a:r>
            <a:r>
              <a:rPr lang="en-US" altLang="zh-TW" dirty="0">
                <a:hlinkClick r:id="rId2" action="ppaction://hlinkfile"/>
              </a:rPr>
              <a:t>(</a:t>
            </a:r>
            <a:r>
              <a:rPr lang="zh-TW" altLang="en-US" dirty="0">
                <a:hlinkClick r:id="rId2" action="ppaction://hlinkfile"/>
              </a:rPr>
              <a:t>下</a:t>
            </a:r>
            <a:r>
              <a:rPr lang="en-US" altLang="zh-TW" dirty="0">
                <a:hlinkClick r:id="rId2" action="ppaction://hlinkfile"/>
              </a:rPr>
              <a:t>)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74315"/>
            <a:ext cx="6672068" cy="35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>
                <a:solidFill>
                  <a:srgbClr val="FF0000"/>
                </a:solidFill>
                <a:latin typeface="Arial"/>
                <a:cs typeface="Arial"/>
              </a:rPr>
              <a:t>助人</a:t>
            </a:r>
            <a:r>
              <a:rPr lang="zh-TW" altLang="zh-TW" dirty="0">
                <a:solidFill>
                  <a:srgbClr val="000000"/>
                </a:solidFill>
                <a:latin typeface="Arial"/>
                <a:cs typeface="Arial"/>
              </a:rPr>
              <a:t>也是一種</a:t>
            </a:r>
            <a:r>
              <a:rPr lang="zh-TW" altLang="zh-TW" dirty="0">
                <a:solidFill>
                  <a:srgbClr val="FF0000"/>
                </a:solidFill>
                <a:latin typeface="Arial"/>
                <a:cs typeface="Arial"/>
              </a:rPr>
              <a:t>互助</a:t>
            </a:r>
            <a:r>
              <a:rPr lang="zh-TW" altLang="zh-TW" dirty="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US" altLang="zh-TW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altLang="zh-TW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zh-TW" altLang="zh-TW" dirty="0" smtClean="0">
                <a:solidFill>
                  <a:srgbClr val="000000"/>
                </a:solidFill>
                <a:latin typeface="Arial"/>
                <a:cs typeface="Arial"/>
              </a:rPr>
              <a:t>助</a:t>
            </a:r>
            <a:r>
              <a:rPr lang="zh-TW" altLang="zh-TW" dirty="0">
                <a:solidFill>
                  <a:srgbClr val="000000"/>
                </a:solidFill>
                <a:latin typeface="Arial"/>
                <a:cs typeface="Arial"/>
              </a:rPr>
              <a:t>人者並</a:t>
            </a:r>
            <a:r>
              <a:rPr lang="zh-TW" altLang="zh-TW" dirty="0">
                <a:solidFill>
                  <a:srgbClr val="FF0000"/>
                </a:solidFill>
                <a:latin typeface="Arial"/>
                <a:cs typeface="Arial"/>
              </a:rPr>
              <a:t>不一定要比別人有錢</a:t>
            </a:r>
            <a:r>
              <a:rPr lang="zh-TW" altLang="zh-TW" dirty="0">
                <a:solidFill>
                  <a:srgbClr val="000000"/>
                </a:solidFill>
                <a:latin typeface="Arial"/>
                <a:cs typeface="Arial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621536" cy="4414358"/>
          </a:xfrm>
        </p:spPr>
      </p:pic>
    </p:spTree>
    <p:extLst>
      <p:ext uri="{BB962C8B-B14F-4D97-AF65-F5344CB8AC3E}">
        <p14:creationId xmlns:p14="http://schemas.microsoft.com/office/powerpoint/2010/main" val="123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FF0000"/>
                </a:solidFill>
                <a:ea typeface="微軟正黑體"/>
                <a:cs typeface="Arial"/>
              </a:rPr>
              <a:t>好事</a:t>
            </a:r>
            <a:r>
              <a:rPr lang="zh-TW" altLang="zh-TW" b="1" dirty="0">
                <a:solidFill>
                  <a:srgbClr val="333333"/>
                </a:solidFill>
                <a:ea typeface="微軟正黑體"/>
                <a:cs typeface="Arial"/>
              </a:rPr>
              <a:t>是在</a:t>
            </a:r>
            <a:r>
              <a:rPr lang="zh-TW" altLang="zh-TW" b="1" dirty="0">
                <a:solidFill>
                  <a:srgbClr val="FF0000"/>
                </a:solidFill>
                <a:ea typeface="微軟正黑體"/>
                <a:cs typeface="Arial"/>
              </a:rPr>
              <a:t>眾人的善意</a:t>
            </a:r>
            <a:r>
              <a:rPr lang="zh-TW" altLang="zh-TW" b="1" dirty="0">
                <a:solidFill>
                  <a:srgbClr val="333333"/>
                </a:solidFill>
                <a:ea typeface="微軟正黑體"/>
                <a:cs typeface="Arial"/>
              </a:rPr>
              <a:t>下形成的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85" y="1600200"/>
            <a:ext cx="4682030" cy="4525963"/>
          </a:xfrm>
        </p:spPr>
      </p:pic>
    </p:spTree>
    <p:extLst>
      <p:ext uri="{BB962C8B-B14F-4D97-AF65-F5344CB8AC3E}">
        <p14:creationId xmlns:p14="http://schemas.microsoft.com/office/powerpoint/2010/main" val="54557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zh-TW" dirty="0">
                <a:solidFill>
                  <a:srgbClr val="000000"/>
                </a:solidFill>
                <a:latin typeface="Arial"/>
                <a:cs typeface="Arial"/>
              </a:rPr>
              <a:t>在日常生活中，</a:t>
            </a:r>
            <a:r>
              <a:rPr lang="zh-TW" altLang="zh-TW" dirty="0">
                <a:solidFill>
                  <a:srgbClr val="FF0000"/>
                </a:solidFill>
                <a:latin typeface="Arial"/>
                <a:cs typeface="Arial"/>
              </a:rPr>
              <a:t>人人、時時能行善</a:t>
            </a:r>
            <a:r>
              <a:rPr lang="zh-TW" altLang="zh-TW" dirty="0">
                <a:solidFill>
                  <a:srgbClr val="000000"/>
                </a:solidFill>
                <a:latin typeface="Arial"/>
                <a:cs typeface="Arial"/>
              </a:rPr>
              <a:t>，都可以是</a:t>
            </a:r>
            <a:r>
              <a:rPr lang="zh-TW" altLang="zh-TW" dirty="0">
                <a:solidFill>
                  <a:srgbClr val="FF0000"/>
                </a:solidFill>
                <a:latin typeface="Arial"/>
                <a:cs typeface="Arial"/>
              </a:rPr>
              <a:t>「好人幫」的一分子</a:t>
            </a:r>
            <a:r>
              <a:rPr lang="zh-TW" altLang="zh-TW" dirty="0">
                <a:solidFill>
                  <a:srgbClr val="000000"/>
                </a:solidFill>
                <a:latin typeface="Arial"/>
                <a:cs typeface="Arial"/>
              </a:rPr>
              <a:t>。</a:t>
            </a:r>
            <a:endParaRPr lang="zh-TW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32698"/>
            <a:ext cx="8408433" cy="4216582"/>
          </a:xfrm>
        </p:spPr>
      </p:pic>
    </p:spTree>
    <p:extLst>
      <p:ext uri="{BB962C8B-B14F-4D97-AF65-F5344CB8AC3E}">
        <p14:creationId xmlns:p14="http://schemas.microsoft.com/office/powerpoint/2010/main" val="3077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zh-TW" altLang="en-US" u="sng" dirty="0"/>
              <a:t>黃榮墩</a:t>
            </a:r>
            <a:r>
              <a:rPr lang="zh-TW" altLang="en-US" dirty="0"/>
              <a:t>認為</a:t>
            </a:r>
            <a:r>
              <a:rPr lang="zh-TW" altLang="en-US" dirty="0">
                <a:solidFill>
                  <a:srgbClr val="FF0000"/>
                </a:solidFill>
              </a:rPr>
              <a:t>好人運動</a:t>
            </a:r>
            <a:r>
              <a:rPr lang="zh-TW" altLang="en-US" dirty="0"/>
              <a:t>之所以</a:t>
            </a:r>
            <a:r>
              <a:rPr lang="zh-TW" altLang="en-US" dirty="0">
                <a:solidFill>
                  <a:srgbClr val="FF0000"/>
                </a:solidFill>
              </a:rPr>
              <a:t>會成功</a:t>
            </a:r>
            <a:r>
              <a:rPr lang="zh-TW" altLang="en-US" dirty="0"/>
              <a:t>，是因為這個社會是有感覺的，「如果不是</a:t>
            </a:r>
            <a:r>
              <a:rPr lang="zh-TW" altLang="en-US" dirty="0">
                <a:solidFill>
                  <a:srgbClr val="FF0000"/>
                </a:solidFill>
              </a:rPr>
              <a:t>人民有感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願意行動</a:t>
            </a:r>
            <a:r>
              <a:rPr lang="zh-TW" altLang="en-US" dirty="0"/>
              <a:t>，是沒有辦法一次又一次地</a:t>
            </a:r>
            <a:r>
              <a:rPr lang="zh-TW" altLang="en-US" dirty="0">
                <a:solidFill>
                  <a:srgbClr val="FF0000"/>
                </a:solidFill>
              </a:rPr>
              <a:t>化解難題</a:t>
            </a:r>
            <a:r>
              <a:rPr lang="zh-TW" altLang="en-US" dirty="0"/>
              <a:t>。」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1048" r="3530"/>
          <a:stretch/>
        </p:blipFill>
        <p:spPr>
          <a:xfrm>
            <a:off x="3779912" y="4005064"/>
            <a:ext cx="5071720" cy="19284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3024336" cy="26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/>
              <a:t>靜思語</a:t>
            </a:r>
            <a:endParaRPr lang="zh-TW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對</a:t>
            </a:r>
            <a:r>
              <a:rPr lang="zh-TW" altLang="en-US" sz="4800" dirty="0" smtClean="0"/>
              <a:t>的事，</a:t>
            </a:r>
            <a:r>
              <a:rPr lang="zh-TW" altLang="en-US" sz="4800" dirty="0" smtClean="0">
                <a:solidFill>
                  <a:srgbClr val="FF0000"/>
                </a:solidFill>
              </a:rPr>
              <a:t>做就對了</a:t>
            </a:r>
            <a:r>
              <a:rPr lang="zh-TW" altLang="en-US" sz="4800" dirty="0" smtClean="0"/>
              <a:t>，不論面對什麼境界，都要保持</a:t>
            </a:r>
            <a:r>
              <a:rPr lang="zh-TW" altLang="en-US" sz="4800" dirty="0" smtClean="0">
                <a:solidFill>
                  <a:srgbClr val="FF0000"/>
                </a:solidFill>
              </a:rPr>
              <a:t>沉著</a:t>
            </a:r>
            <a:r>
              <a:rPr lang="zh-TW" altLang="en-US" sz="4800" dirty="0" smtClean="0"/>
              <a:t>，</a:t>
            </a:r>
            <a:r>
              <a:rPr lang="zh-TW" altLang="en-US" sz="4800" dirty="0" smtClean="0">
                <a:solidFill>
                  <a:srgbClr val="FF0000"/>
                </a:solidFill>
              </a:rPr>
              <a:t>堅持默默耕耘</a:t>
            </a:r>
            <a:r>
              <a:rPr lang="zh-TW" altLang="en-US" sz="4800" dirty="0" smtClean="0"/>
              <a:t>。</a:t>
            </a:r>
            <a:endParaRPr lang="zh-TW" alt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7" y="4149080"/>
            <a:ext cx="4040110" cy="265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6000" dirty="0" smtClean="0"/>
              <a:t>邀請你一起來做好人</a:t>
            </a:r>
            <a:endParaRPr lang="zh-TW" alt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/>
              <a:t>下周請</a:t>
            </a:r>
            <a:r>
              <a:rPr lang="zh-TW" altLang="en-US" sz="4800" dirty="0" smtClean="0">
                <a:solidFill>
                  <a:srgbClr val="FF0000"/>
                </a:solidFill>
              </a:rPr>
              <a:t>分享自己做</a:t>
            </a:r>
            <a:r>
              <a:rPr lang="zh-TW" altLang="en-US" sz="4800" dirty="0" smtClean="0"/>
              <a:t>到什麼</a:t>
            </a:r>
            <a:r>
              <a:rPr lang="zh-TW" altLang="en-US" sz="4800" dirty="0" smtClean="0">
                <a:solidFill>
                  <a:srgbClr val="FF0000"/>
                </a:solidFill>
              </a:rPr>
              <a:t>好事</a:t>
            </a:r>
            <a:r>
              <a:rPr lang="zh-TW" altLang="en-US" sz="4800" dirty="0" smtClean="0"/>
              <a:t>？或看到</a:t>
            </a:r>
            <a:r>
              <a:rPr lang="zh-TW" altLang="en-US" sz="4800" dirty="0" smtClean="0">
                <a:solidFill>
                  <a:srgbClr val="FF0000"/>
                </a:solidFill>
              </a:rPr>
              <a:t>誰默默做</a:t>
            </a:r>
            <a:r>
              <a:rPr lang="zh-TW" altLang="en-US" sz="4800" dirty="0" smtClean="0"/>
              <a:t>了那些</a:t>
            </a:r>
            <a:r>
              <a:rPr lang="zh-TW" altLang="en-US" sz="4800" dirty="0" smtClean="0">
                <a:solidFill>
                  <a:srgbClr val="FF0000"/>
                </a:solidFill>
              </a:rPr>
              <a:t>好事</a:t>
            </a:r>
            <a:r>
              <a:rPr lang="zh-TW" altLang="en-US" sz="4800" dirty="0" smtClean="0"/>
              <a:t>？</a:t>
            </a:r>
            <a:endParaRPr lang="zh-TW" alt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20270"/>
            <a:ext cx="4295800" cy="285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5.</a:t>
            </a:r>
            <a:r>
              <a:rPr lang="zh-TW" altLang="en-US" dirty="0" smtClean="0">
                <a:solidFill>
                  <a:srgbClr val="FF0000"/>
                </a:solidFill>
              </a:rPr>
              <a:t>戳洞的工具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227572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6.</a:t>
            </a:r>
            <a:r>
              <a:rPr lang="zh-TW" altLang="en-US" dirty="0" smtClean="0">
                <a:solidFill>
                  <a:srgbClr val="FF0000"/>
                </a:solidFill>
              </a:rPr>
              <a:t>指揮棒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293302" cy="4176464"/>
          </a:xfrm>
        </p:spPr>
      </p:pic>
    </p:spTree>
    <p:extLst>
      <p:ext uri="{BB962C8B-B14F-4D97-AF65-F5344CB8AC3E}">
        <p14:creationId xmlns:p14="http://schemas.microsoft.com/office/powerpoint/2010/main" val="3237324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2393</Words>
  <Application>Microsoft Office PowerPoint</Application>
  <PresentationFormat>On-screen Show (4:3)</PresentationFormat>
  <Paragraphs>95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我是好人幫幫主</vt:lpstr>
      <vt:lpstr>你是一個有創意的人嗎？</vt:lpstr>
      <vt:lpstr>你能說出鉛筆的20種以上的用法嗎？</vt:lpstr>
      <vt:lpstr>1.拿來寫字</vt:lpstr>
      <vt:lpstr>2.拿來畫圖</vt:lpstr>
      <vt:lpstr>3.當玩具</vt:lpstr>
      <vt:lpstr>4.當筷子吃飯</vt:lpstr>
      <vt:lpstr>5.戳洞的工具</vt:lpstr>
      <vt:lpstr>6.指揮棒</vt:lpstr>
      <vt:lpstr>7.當鼓棒</vt:lpstr>
      <vt:lpstr>8.拿來搔癢</vt:lpstr>
      <vt:lpstr>9.當丈量工具</vt:lpstr>
      <vt:lpstr>10.當成髮簪</vt:lpstr>
      <vt:lpstr>讓我們一起來認識一位 用創意行善的好人</vt:lpstr>
      <vt:lpstr>  理個平頭，臉上總掛著微笑的黃榮墩，是個極有渲染力的人，更是個心軟、有同理心的人。</vt:lpstr>
      <vt:lpstr>黃榮墩的老家在花蓮，輔仁大學歷史系畢業、當兵2年後，在台北擔任企劃等類型工作近3年。</vt:lpstr>
      <vt:lpstr>所有花蓮的孩子心中都有個共同的夢：「希望自己可以為故鄉做點什麼，讓家鄉的人都有工作、都有飯吃。」</vt:lpstr>
      <vt:lpstr>有一天黃榮墩突然感覺時候到了，便收起行囊回花蓮。</vt:lpstr>
      <vt:lpstr>一開始，黃榮墩到宜昌國中教歷史，充滿熱情跟創意的他，特別關心「放牛班」學生。</vt:lpstr>
      <vt:lpstr>但那個年代的年輕人只有升學念書，教育環境容易讓認真的老師陷入單打獨鬥的困境。</vt:lpstr>
      <vt:lpstr>教書3年多後，黃榮墩覺得「教不下去了」，便辭去教職。</vt:lpstr>
      <vt:lpstr>黃榮墩在1994年成立「花蓮縣青少年公益組織協會」，希望給更多學生關愛。 </vt:lpstr>
      <vt:lpstr>黃榮墩發現，花蓮青少年沒什麼休閒活動，容易學壞，就帶他們到公園辦音樂會、籃球賽。</vt:lpstr>
      <vt:lpstr>當他舉辦各種具創意的街頭體育競賽，讓原本只能透過飆車吸毒來「休閒」的青少年有了新重心。</vt:lpstr>
      <vt:lpstr>黃榮墩帶青少年送書到後山、寒天送暖被。</vt:lpstr>
      <vt:lpstr>黃榮墩也帶領青少年從事社區營造、鄉土教育，如推動花蓮古蹟「慶修院」保存。</vt:lpstr>
      <vt:lpstr>當青少年用充滿期待的眼神不斷看著他、希望他帶領更多活動時，他立刻明白：自己已無法回頭。 </vt:lpstr>
      <vt:lpstr>創意好人活動---無人菜攤</vt:lpstr>
      <vt:lpstr>41歲這年，黃榮墩受邀到宜蘭演講，有聽眾告訴他茄子產地價格崩盤，每公斤僅剩2元。</vt:lpstr>
      <vt:lpstr>他不可置信，立刻掏出口袋裡的350元買回上百公斤茄子，放在慶修院任人免費取用。</vt:lpstr>
      <vt:lpstr>有人對他說：「這樣很不好意思，可否付點錢。」於是他擺了1個筒子，讓大家「隨喜」。</vt:lpstr>
      <vt:lpstr>不料茄子才被拿走一半，筒內竟已有700多元。</vt:lpstr>
      <vt:lpstr>黃榮墩如法炮製，把700多元再去買茄子，繼續放原地送人，一樣出現茄子沒拿完、捐款加倍的情況。</vt:lpstr>
      <vt:lpstr>就這樣，黃榮墩開啟花蓮無人菜攤序曲，菜攤也從慶修院擴展到其他地方。</vt:lpstr>
      <vt:lpstr>他接受農民委託，將盛產賣不出去的蔬果，一樣樣、一車車、一噸噸的不斷賣出。 </vt:lpstr>
      <vt:lpstr>農產品盛產，價格就崩跌，農民心頭淌血，只要消費者買農產品、吃農產品，就是幫助農民減少損失、發揮愛心的好人。</vt:lpstr>
      <vt:lpstr>這些年，黃榮墩幫農民賣過茄子、蒜頭、地瓜、薑、雞蛋、香蕉、文旦、鳳梨、芋頭、柳丁、高麗菜……，常常一出手就一噸重，儼然成為另類農業產銷調節單位。</vt:lpstr>
      <vt:lpstr>他認為「當蔬果盛產時，不能全指望政府或民間的冷藏中心。</vt:lpstr>
      <vt:lpstr>每個家庭都有冰箱，不如大家多買點當季盛產的水果，多吃點當季盛產的青菜。</vt:lpstr>
      <vt:lpstr>讓農民辛苦的產出，不至於滯銷價崩，願意這樣行動的就是心存善念的好人。</vt:lpstr>
      <vt:lpstr>如果想要真正幫農民，並不是便宜地把它出清，反而是要找到合理的價格再把它賣掉。</vt:lpstr>
      <vt:lpstr>無人菜攤標榜無人管理、自行購物付費。</vt:lpstr>
      <vt:lpstr>無人菜攤如果有人偷竊，代表偷竊者需要更多幫助。</vt:lpstr>
      <vt:lpstr>到台北成立好人會館</vt:lpstr>
      <vt:lpstr>「幫眾們」認為在台北該有個據點，於是，2011年，黃榮墩租下杭州南路巷內3層樓建物做為辦公室與活動據點。</vt:lpstr>
      <vt:lpstr>黃榮墩笑說：「當時說要幫這據點取個名字，人人都說我們是好人，還有人稱我們是『好人幫』。」於是黃榮墩就把這個點稱為『好人會館』。」</vt:lpstr>
      <vt:lpstr>創意好人活動---臨時孫子</vt:lpstr>
      <vt:lpstr>黃榮墩觀察，花蓮火車站沒有電梯，尤其是停靠平快車的第三月台，有許多花東地區老人在此上下，常常看見他們提著物品，辛苦地爬樓梯。</vt:lpstr>
      <vt:lpstr>2012年7月，黃榮墩找來學生，扮演臨時孫子幫老人抬行李。</vt:lpstr>
      <vt:lpstr>沒想到「臨時孫子」活動竟從花蓮紅到全台灣，台中、台北、高雄車站，都可看到學生幫忙抬行李，連日本、荷蘭學生也加入，成為熱門話題。 </vt:lpstr>
      <vt:lpstr>創意好人活動--- 舉辦另類的運動會</vt:lpstr>
      <vt:lpstr>高麗菜水餃運動會</vt:lpstr>
      <vt:lpstr>2015年黃榮墩發起「環島高麗菜水餃運動會」，帶著一口灶遊台灣，煮好吃的高麗菜水餃給大家吃。</vt:lpstr>
      <vt:lpstr>薑洗腳運動會</vt:lpstr>
      <vt:lpstr>多年前台灣薑價崩盤，因為日本轉向韓國買薑，導致國內薑價大跌。</vt:lpstr>
      <vt:lpstr>黃榮墩整天上街賣薑，希望能幫上忙，但農民的薑還很多很多。</vt:lpstr>
      <vt:lpstr>黃榮墩燒香禮拜，誠心祝禱懇請神明幫忙。</vt:lpstr>
      <vt:lpstr>黃榮墩的好友湯永茂是延平王廟的主委，當場拿出所有身上的現金，兩人買了一卡車的薑。隔天上午十點在延平王廟發動薑洗腳運動會幫助農民。</vt:lpstr>
      <vt:lpstr>任何想要發起孝心幫媽媽洗腳，祈求媽媽健康的民眾都可以來廟裡求薑。希望「透過生薑為媽媽泡腳」，辛勞的媽媽疏通氣血，也幫助東部薑農，銷售盛產的生薑。</vt:lpstr>
      <vt:lpstr>鳳梨冰沙運動會</vt:lpstr>
      <vt:lpstr>企業行善運動會</vt:lpstr>
      <vt:lpstr>號招企業幫助嘉義台南水災</vt:lpstr>
      <vt:lpstr>成立另類的銀行</vt:lpstr>
      <vt:lpstr>酵素銀行</vt:lpstr>
      <vt:lpstr>蒜頭銀行</vt:lpstr>
      <vt:lpstr>PowerPoint Presentation</vt:lpstr>
      <vt:lpstr>家具銀行</vt:lpstr>
      <vt:lpstr>當天災意外發生後，</vt:lpstr>
      <vt:lpstr>黃榮墩號召一批有心的志工投入災民需求物資的運補。</vt:lpstr>
      <vt:lpstr>例如花蓮地震後，他發動家具銀行的概念，幫需要的民眾募集所需的家具。</vt:lpstr>
      <vt:lpstr>用心看影片</vt:lpstr>
      <vt:lpstr>助人也是一種互助， 助人者並不一定要比別人有錢。</vt:lpstr>
      <vt:lpstr>好事是在眾人的善意下形成的</vt:lpstr>
      <vt:lpstr>在日常生活中，人人、時時能行善，都可以是「好人幫」的一分子。</vt:lpstr>
      <vt:lpstr>黃榮墩認為好人運動之所以會成功，是因為這個社會是有感覺的，「如果不是人民有感、願意行動，是沒有辦法一次又一次地化解難題。」</vt:lpstr>
      <vt:lpstr>靜思語</vt:lpstr>
      <vt:lpstr>邀請你一起來做好人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好人幫</dc:title>
  <dc:creator>翠萍</dc:creator>
  <cp:lastModifiedBy>翠萍</cp:lastModifiedBy>
  <cp:revision>102</cp:revision>
  <dcterms:created xsi:type="dcterms:W3CDTF">2018-12-04T14:08:15Z</dcterms:created>
  <dcterms:modified xsi:type="dcterms:W3CDTF">2018-12-16T09:27:01Z</dcterms:modified>
</cp:coreProperties>
</file>