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5" r:id="rId2"/>
    <p:sldMasterId id="2147483679" r:id="rId3"/>
    <p:sldMasterId id="2147483693" r:id="rId4"/>
  </p:sldMasterIdLst>
  <p:notesMasterIdLst>
    <p:notesMasterId r:id="rId39"/>
  </p:notesMasterIdLst>
  <p:sldIdLst>
    <p:sldId id="10522" r:id="rId5"/>
    <p:sldId id="10542" r:id="rId6"/>
    <p:sldId id="10521" r:id="rId7"/>
    <p:sldId id="10510" r:id="rId8"/>
    <p:sldId id="10514" r:id="rId9"/>
    <p:sldId id="10515" r:id="rId10"/>
    <p:sldId id="552" r:id="rId11"/>
    <p:sldId id="293" r:id="rId12"/>
    <p:sldId id="1010" r:id="rId13"/>
    <p:sldId id="294" r:id="rId14"/>
    <p:sldId id="295" r:id="rId15"/>
    <p:sldId id="296" r:id="rId16"/>
    <p:sldId id="422" r:id="rId17"/>
    <p:sldId id="423" r:id="rId18"/>
    <p:sldId id="942" r:id="rId19"/>
    <p:sldId id="10525" r:id="rId20"/>
    <p:sldId id="538" r:id="rId21"/>
    <p:sldId id="533" r:id="rId22"/>
    <p:sldId id="539" r:id="rId23"/>
    <p:sldId id="535" r:id="rId24"/>
    <p:sldId id="536" r:id="rId25"/>
    <p:sldId id="306" r:id="rId26"/>
    <p:sldId id="307" r:id="rId27"/>
    <p:sldId id="308" r:id="rId28"/>
    <p:sldId id="10526" r:id="rId29"/>
    <p:sldId id="10528" r:id="rId30"/>
    <p:sldId id="10527" r:id="rId31"/>
    <p:sldId id="503" r:id="rId32"/>
    <p:sldId id="10516" r:id="rId33"/>
    <p:sldId id="10519" r:id="rId34"/>
    <p:sldId id="10517" r:id="rId35"/>
    <p:sldId id="10543" r:id="rId36"/>
    <p:sldId id="10518" r:id="rId37"/>
    <p:sldId id="10480" r:id="rId38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Franklin Gothic Book" panose="020B0503020102020204" pitchFamily="34" charset="0"/>
      <p:regular r:id="rId44"/>
      <p:italic r:id="rId45"/>
    </p:embeddedFont>
    <p:embeddedFont>
      <p:font typeface="Lora" pitchFamily="2" charset="0"/>
      <p:regular r:id="rId46"/>
      <p:bold r:id="rId47"/>
      <p:italic r:id="rId48"/>
      <p:boldItalic r:id="rId49"/>
    </p:embeddedFont>
    <p:embeddedFont>
      <p:font typeface="Microsoft YaHei" panose="020B0503020204020204" pitchFamily="34" charset="-122"/>
      <p:regular r:id="rId50"/>
      <p:bold r:id="rId51"/>
    </p:embeddedFont>
    <p:embeddedFont>
      <p:font typeface="Perpetua" panose="02020502060401020303" pitchFamily="18" charset="0"/>
      <p:regular r:id="rId52"/>
      <p:bold r:id="rId53"/>
      <p:italic r:id="rId54"/>
      <p:boldItalic r:id="rId55"/>
    </p:embeddedFont>
    <p:embeddedFont>
      <p:font typeface="Vidaloka" panose="02020500000000000000" charset="0"/>
      <p:regular r:id="rId56"/>
    </p:embeddedFont>
    <p:embeddedFont>
      <p:font typeface="Wingdings 2" panose="05020102010507070707" pitchFamily="18" charset="2"/>
      <p:regular r:id="rId57"/>
    </p:embeddedFont>
    <p:embeddedFont>
      <p:font typeface="Wingdings 3" panose="05040102010807070707" pitchFamily="18" charset="2"/>
      <p:regular r:id="rId58"/>
    </p:embeddedFont>
    <p:embeddedFont>
      <p:font typeface="超研澤顏楷" panose="02010609010101010101" pitchFamily="49" charset="-120"/>
      <p:regular r:id="rId59"/>
    </p:embeddedFont>
    <p:embeddedFont>
      <p:font typeface="微軟正黑體" panose="020B0604030504040204" pitchFamily="34" charset="-120"/>
      <p:regular r:id="rId60"/>
      <p:bold r:id="rId61"/>
    </p:embeddedFont>
    <p:embeddedFont>
      <p:font typeface="標楷體" panose="03000509000000000000" pitchFamily="65" charset="-120"/>
      <p:regular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A849C-642D-4D87-8ECA-00CA562D285B}" v="14" dt="2024-03-03T09:03:26.403"/>
    <p1510:client id="{E6F261F0-ADEA-4A9E-9776-2851B4322F4F}" v="3" dt="2024-03-04T05:59:21.938"/>
  </p1510:revLst>
</p1510:revInfo>
</file>

<file path=ppt/tableStyles.xml><?xml version="1.0" encoding="utf-8"?>
<a:tblStyleLst xmlns:a="http://schemas.openxmlformats.org/drawingml/2006/main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67" d="100"/>
          <a:sy n="167" d="100"/>
        </p:scale>
        <p:origin x="69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2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智 高" userId="13106cc9a47d8e8b" providerId="LiveId" clId="{E6F261F0-ADEA-4A9E-9776-2851B4322F4F}"/>
    <pc:docChg chg="custSel addSld delSld modSld sldOrd">
      <pc:chgData name="明智 高" userId="13106cc9a47d8e8b" providerId="LiveId" clId="{E6F261F0-ADEA-4A9E-9776-2851B4322F4F}" dt="2024-03-04T06:47:32.716" v="97"/>
      <pc:docMkLst>
        <pc:docMk/>
      </pc:docMkLst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256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3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4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5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6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7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8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39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40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41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42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0" sldId="343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058298946" sldId="623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021916943" sldId="624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238405485" sldId="10487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259349155" sldId="10507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764488470" sldId="10508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472392362" sldId="10509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771304003" sldId="10524"/>
        </pc:sldMkLst>
      </pc:sldChg>
      <pc:sldChg chg="modSp mod">
        <pc:chgData name="明智 高" userId="13106cc9a47d8e8b" providerId="LiveId" clId="{E6F261F0-ADEA-4A9E-9776-2851B4322F4F}" dt="2024-03-03T09:24:29.398" v="5" actId="108"/>
        <pc:sldMkLst>
          <pc:docMk/>
          <pc:sldMk cId="675157652" sldId="10526"/>
        </pc:sldMkLst>
        <pc:spChg chg="mod">
          <ac:chgData name="明智 高" userId="13106cc9a47d8e8b" providerId="LiveId" clId="{E6F261F0-ADEA-4A9E-9776-2851B4322F4F}" dt="2024-03-03T09:24:29.398" v="5" actId="108"/>
          <ac:spMkLst>
            <pc:docMk/>
            <pc:sldMk cId="675157652" sldId="10526"/>
            <ac:spMk id="7" creationId="{5A38EBB7-78A5-DA39-431D-C8AC9C426576}"/>
          </ac:spMkLst>
        </pc:spChg>
      </pc:sldChg>
      <pc:sldChg chg="modSp mod">
        <pc:chgData name="明智 高" userId="13106cc9a47d8e8b" providerId="LiveId" clId="{E6F261F0-ADEA-4A9E-9776-2851B4322F4F}" dt="2024-03-03T09:24:36.318" v="13" actId="1038"/>
        <pc:sldMkLst>
          <pc:docMk/>
          <pc:sldMk cId="328583685" sldId="10527"/>
        </pc:sldMkLst>
        <pc:spChg chg="mod">
          <ac:chgData name="明智 高" userId="13106cc9a47d8e8b" providerId="LiveId" clId="{E6F261F0-ADEA-4A9E-9776-2851B4322F4F}" dt="2024-03-03T09:24:36.318" v="13" actId="1038"/>
          <ac:spMkLst>
            <pc:docMk/>
            <pc:sldMk cId="328583685" sldId="10527"/>
            <ac:spMk id="5" creationId="{F8B49541-2634-5B0C-0A06-867A0ABC23C2}"/>
          </ac:spMkLst>
        </pc:spChg>
      </pc:sldChg>
      <pc:sldChg chg="modSp mod">
        <pc:chgData name="明智 高" userId="13106cc9a47d8e8b" providerId="LiveId" clId="{E6F261F0-ADEA-4A9E-9776-2851B4322F4F}" dt="2024-03-03T09:24:25.539" v="4" actId="122"/>
        <pc:sldMkLst>
          <pc:docMk/>
          <pc:sldMk cId="146019897" sldId="10528"/>
        </pc:sldMkLst>
        <pc:spChg chg="mod">
          <ac:chgData name="明智 高" userId="13106cc9a47d8e8b" providerId="LiveId" clId="{E6F261F0-ADEA-4A9E-9776-2851B4322F4F}" dt="2024-03-03T09:24:25.539" v="4" actId="122"/>
          <ac:spMkLst>
            <pc:docMk/>
            <pc:sldMk cId="146019897" sldId="10528"/>
            <ac:spMk id="5" creationId="{37FD481E-D6F3-1E51-9A34-60C8680308A3}"/>
          </ac:spMkLst>
        </pc:spChg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606873610" sldId="10529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461871357" sldId="10530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892803860" sldId="10532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1811545626" sldId="10533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200909070" sldId="10534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599377769" sldId="10535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2166694592" sldId="10536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4237051626" sldId="10537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2118462224" sldId="10538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2461002296" sldId="10539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03817613" sldId="10540"/>
        </pc:sldMkLst>
      </pc:sldChg>
      <pc:sldChg chg="del">
        <pc:chgData name="明智 高" userId="13106cc9a47d8e8b" providerId="LiveId" clId="{E6F261F0-ADEA-4A9E-9776-2851B4322F4F}" dt="2024-03-03T09:23:13.471" v="0" actId="47"/>
        <pc:sldMkLst>
          <pc:docMk/>
          <pc:sldMk cId="3816030694" sldId="10541"/>
        </pc:sldMkLst>
      </pc:sldChg>
      <pc:sldChg chg="addSp delSp modSp mod ord">
        <pc:chgData name="明智 高" userId="13106cc9a47d8e8b" providerId="LiveId" clId="{E6F261F0-ADEA-4A9E-9776-2851B4322F4F}" dt="2024-03-04T06:47:32.716" v="97"/>
        <pc:sldMkLst>
          <pc:docMk/>
          <pc:sldMk cId="571974540" sldId="10542"/>
        </pc:sldMkLst>
        <pc:spChg chg="mod">
          <ac:chgData name="明智 高" userId="13106cc9a47d8e8b" providerId="LiveId" clId="{E6F261F0-ADEA-4A9E-9776-2851B4322F4F}" dt="2024-03-04T05:57:58.366" v="45" actId="13822"/>
          <ac:spMkLst>
            <pc:docMk/>
            <pc:sldMk cId="571974540" sldId="10542"/>
            <ac:spMk id="3" creationId="{F59DBC2E-92AD-5435-9802-B6002FF39886}"/>
          </ac:spMkLst>
        </pc:spChg>
        <pc:picChg chg="del">
          <ac:chgData name="明智 高" userId="13106cc9a47d8e8b" providerId="LiveId" clId="{E6F261F0-ADEA-4A9E-9776-2851B4322F4F}" dt="2024-03-04T05:55:52.114" v="35" actId="478"/>
          <ac:picMkLst>
            <pc:docMk/>
            <pc:sldMk cId="571974540" sldId="10542"/>
            <ac:picMk id="5" creationId="{50086A82-4DDE-6419-43CF-5318BF6F71CF}"/>
          </ac:picMkLst>
        </pc:picChg>
        <pc:picChg chg="add mod ord">
          <ac:chgData name="明智 高" userId="13106cc9a47d8e8b" providerId="LiveId" clId="{E6F261F0-ADEA-4A9E-9776-2851B4322F4F}" dt="2024-03-04T05:58:13.596" v="80" actId="1038"/>
          <ac:picMkLst>
            <pc:docMk/>
            <pc:sldMk cId="571974540" sldId="10542"/>
            <ac:picMk id="6" creationId="{B8C06E0C-3F1E-8419-7959-A32B9D0D7C1A}"/>
          </ac:picMkLst>
        </pc:picChg>
      </pc:sldChg>
      <pc:sldChg chg="addSp delSp modSp new mod modClrScheme chgLayout">
        <pc:chgData name="明智 高" userId="13106cc9a47d8e8b" providerId="LiveId" clId="{E6F261F0-ADEA-4A9E-9776-2851B4322F4F}" dt="2024-03-04T05:59:48.234" v="95" actId="1076"/>
        <pc:sldMkLst>
          <pc:docMk/>
          <pc:sldMk cId="1844603314" sldId="10543"/>
        </pc:sldMkLst>
        <pc:spChg chg="del">
          <ac:chgData name="明智 高" userId="13106cc9a47d8e8b" providerId="LiveId" clId="{E6F261F0-ADEA-4A9E-9776-2851B4322F4F}" dt="2024-03-04T05:58:52.868" v="82" actId="700"/>
          <ac:spMkLst>
            <pc:docMk/>
            <pc:sldMk cId="1844603314" sldId="10543"/>
            <ac:spMk id="2" creationId="{760A6C01-3983-FC4C-E64D-5321E67FF977}"/>
          </ac:spMkLst>
        </pc:spChg>
        <pc:spChg chg="del">
          <ac:chgData name="明智 高" userId="13106cc9a47d8e8b" providerId="LiveId" clId="{E6F261F0-ADEA-4A9E-9776-2851B4322F4F}" dt="2024-03-04T05:58:52.868" v="82" actId="700"/>
          <ac:spMkLst>
            <pc:docMk/>
            <pc:sldMk cId="1844603314" sldId="10543"/>
            <ac:spMk id="3" creationId="{8B50A457-1E51-A1EF-5148-EAA283FB1248}"/>
          </ac:spMkLst>
        </pc:spChg>
        <pc:picChg chg="add mod">
          <ac:chgData name="明智 高" userId="13106cc9a47d8e8b" providerId="LiveId" clId="{E6F261F0-ADEA-4A9E-9776-2851B4322F4F}" dt="2024-03-04T05:59:48.234" v="95" actId="1076"/>
          <ac:picMkLst>
            <pc:docMk/>
            <pc:sldMk cId="1844603314" sldId="10543"/>
            <ac:picMk id="5" creationId="{C171B364-7D61-E733-243A-66D039FA8A5A}"/>
          </ac:picMkLst>
        </pc:picChg>
      </pc:sldChg>
      <pc:sldMasterChg chg="delSldLayout">
        <pc:chgData name="明智 高" userId="13106cc9a47d8e8b" providerId="LiveId" clId="{E6F261F0-ADEA-4A9E-9776-2851B4322F4F}" dt="2024-03-03T09:23:13.471" v="0" actId="47"/>
        <pc:sldMasterMkLst>
          <pc:docMk/>
          <pc:sldMasterMk cId="0" sldId="2147483659"/>
        </pc:sldMasterMkLst>
        <pc:sldLayoutChg chg="del">
          <pc:chgData name="明智 高" userId="13106cc9a47d8e8b" providerId="LiveId" clId="{E6F261F0-ADEA-4A9E-9776-2851B4322F4F}" dt="2024-03-03T09:23:13.471" v="0" actId="47"/>
          <pc:sldLayoutMkLst>
            <pc:docMk/>
            <pc:sldMasterMk cId="0" sldId="2147483659"/>
            <pc:sldLayoutMk cId="0" sldId="214748364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88156-1826-4F41-A53E-48BEA7A5A9B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8DFECFDD-23CD-41DF-8004-ADF046018880}">
      <dgm:prSet phldrT="[文字]" custT="1"/>
      <dgm:spPr/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每日工作計劃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F93B19-E37C-47FE-B14C-A4F25451DE62}" type="parTrans" cxnId="{275FBE8E-0D2C-4429-BE9A-739367B25400}">
      <dgm:prSet/>
      <dgm:spPr/>
      <dgm:t>
        <a:bodyPr/>
        <a:lstStyle/>
        <a:p>
          <a:endParaRPr lang="zh-TW" altLang="en-US"/>
        </a:p>
      </dgm:t>
    </dgm:pt>
    <dgm:pt modelId="{C8F672B5-190E-4951-8BB5-AC8E02CE9A96}" type="sibTrans" cxnId="{275FBE8E-0D2C-4429-BE9A-739367B25400}">
      <dgm:prSet/>
      <dgm:spPr/>
      <dgm:t>
        <a:bodyPr/>
        <a:lstStyle/>
        <a:p>
          <a:endParaRPr lang="zh-TW" altLang="en-US"/>
        </a:p>
      </dgm:t>
    </dgm:pt>
    <dgm:pt modelId="{A671F319-452E-440E-9EB1-2EF9C787653A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短期目標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9BD100-BD0C-4E20-910B-EBE7800E9722}" type="parTrans" cxnId="{4B688985-A90D-4A71-BA6B-590315204D3B}">
      <dgm:prSet/>
      <dgm:spPr/>
      <dgm:t>
        <a:bodyPr/>
        <a:lstStyle/>
        <a:p>
          <a:endParaRPr lang="zh-TW" altLang="en-US"/>
        </a:p>
      </dgm:t>
    </dgm:pt>
    <dgm:pt modelId="{9A63BD9D-B593-4705-97F3-1524D5666942}" type="sibTrans" cxnId="{4B688985-A90D-4A71-BA6B-590315204D3B}">
      <dgm:prSet/>
      <dgm:spPr/>
      <dgm:t>
        <a:bodyPr/>
        <a:lstStyle/>
        <a:p>
          <a:endParaRPr lang="zh-TW" altLang="en-US"/>
        </a:p>
      </dgm:t>
    </dgm:pt>
    <dgm:pt modelId="{D6A209F0-8FF0-40ED-ACC0-799F6E755FEF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中、長期目標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42C544-9E29-4C9A-86C5-5A79BC402AB7}" type="parTrans" cxnId="{E7D6BB56-F2F6-4787-B23A-A3E1D6A7CF57}">
      <dgm:prSet/>
      <dgm:spPr/>
      <dgm:t>
        <a:bodyPr/>
        <a:lstStyle/>
        <a:p>
          <a:endParaRPr lang="zh-TW" altLang="en-US"/>
        </a:p>
      </dgm:t>
    </dgm:pt>
    <dgm:pt modelId="{C2036A5C-1455-4C18-A3EE-E8DA40BB7D0D}" type="sibTrans" cxnId="{E7D6BB56-F2F6-4787-B23A-A3E1D6A7CF57}">
      <dgm:prSet/>
      <dgm:spPr/>
      <dgm:t>
        <a:bodyPr/>
        <a:lstStyle/>
        <a:p>
          <a:endParaRPr lang="zh-TW" altLang="en-US"/>
        </a:p>
      </dgm:t>
    </dgm:pt>
    <dgm:pt modelId="{7F172F62-C2C3-4627-9747-EF2CF2DB6FD1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價值觀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496697-263B-4135-A866-A232D5656C73}" type="parTrans" cxnId="{52D3D520-C6A8-43C7-BB60-DA2315404EA7}">
      <dgm:prSet/>
      <dgm:spPr/>
      <dgm:t>
        <a:bodyPr/>
        <a:lstStyle/>
        <a:p>
          <a:endParaRPr lang="zh-TW" altLang="en-US"/>
        </a:p>
      </dgm:t>
    </dgm:pt>
    <dgm:pt modelId="{771D88ED-E1F5-4AC6-8E3B-8EBF36E0FE66}" type="sibTrans" cxnId="{52D3D520-C6A8-43C7-BB60-DA2315404EA7}">
      <dgm:prSet/>
      <dgm:spPr/>
      <dgm:t>
        <a:bodyPr/>
        <a:lstStyle/>
        <a:p>
          <a:endParaRPr lang="zh-TW" altLang="en-US"/>
        </a:p>
      </dgm:t>
    </dgm:pt>
    <dgm:pt modelId="{F86DB0A5-A521-4EC7-99B3-E91719AC31E9}" type="pres">
      <dgm:prSet presAssocID="{ABE88156-1826-4F41-A53E-48BEA7A5A9B8}" presName="Name0" presStyleCnt="0">
        <dgm:presLayoutVars>
          <dgm:dir/>
          <dgm:animLvl val="lvl"/>
          <dgm:resizeHandles val="exact"/>
        </dgm:presLayoutVars>
      </dgm:prSet>
      <dgm:spPr/>
    </dgm:pt>
    <dgm:pt modelId="{984B1F15-CE4C-48CD-ADB6-D689419653CC}" type="pres">
      <dgm:prSet presAssocID="{8DFECFDD-23CD-41DF-8004-ADF046018880}" presName="Name8" presStyleCnt="0"/>
      <dgm:spPr/>
    </dgm:pt>
    <dgm:pt modelId="{9DF0D67F-71BF-417E-B34D-B4B7BD0A3A45}" type="pres">
      <dgm:prSet presAssocID="{8DFECFDD-23CD-41DF-8004-ADF046018880}" presName="level" presStyleLbl="node1" presStyleIdx="0" presStyleCnt="4">
        <dgm:presLayoutVars>
          <dgm:chMax val="1"/>
          <dgm:bulletEnabled val="1"/>
        </dgm:presLayoutVars>
      </dgm:prSet>
      <dgm:spPr/>
    </dgm:pt>
    <dgm:pt modelId="{8323D87C-75FC-42B8-ACF7-9661174D3783}" type="pres">
      <dgm:prSet presAssocID="{8DFECFDD-23CD-41DF-8004-ADF0460188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93FDE7-F36C-4368-BE8A-8FB7564B8E4D}" type="pres">
      <dgm:prSet presAssocID="{A671F319-452E-440E-9EB1-2EF9C787653A}" presName="Name8" presStyleCnt="0"/>
      <dgm:spPr/>
    </dgm:pt>
    <dgm:pt modelId="{1C107E08-EE25-4461-8B19-B24E775CE707}" type="pres">
      <dgm:prSet presAssocID="{A671F319-452E-440E-9EB1-2EF9C787653A}" presName="level" presStyleLbl="node1" presStyleIdx="1" presStyleCnt="4">
        <dgm:presLayoutVars>
          <dgm:chMax val="1"/>
          <dgm:bulletEnabled val="1"/>
        </dgm:presLayoutVars>
      </dgm:prSet>
      <dgm:spPr/>
    </dgm:pt>
    <dgm:pt modelId="{9045EF37-688F-4AF1-AF56-BCA1F535E80A}" type="pres">
      <dgm:prSet presAssocID="{A671F319-452E-440E-9EB1-2EF9C78765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F4DF4F-EC94-482C-ACE9-410E67856111}" type="pres">
      <dgm:prSet presAssocID="{D6A209F0-8FF0-40ED-ACC0-799F6E755FEF}" presName="Name8" presStyleCnt="0"/>
      <dgm:spPr/>
    </dgm:pt>
    <dgm:pt modelId="{CFECCEC8-EEE5-4806-AC2C-6FE8BE6FC324}" type="pres">
      <dgm:prSet presAssocID="{D6A209F0-8FF0-40ED-ACC0-799F6E755FEF}" presName="level" presStyleLbl="node1" presStyleIdx="2" presStyleCnt="4">
        <dgm:presLayoutVars>
          <dgm:chMax val="1"/>
          <dgm:bulletEnabled val="1"/>
        </dgm:presLayoutVars>
      </dgm:prSet>
      <dgm:spPr/>
    </dgm:pt>
    <dgm:pt modelId="{03D879DC-0836-468A-8F58-7B2D1F2B242D}" type="pres">
      <dgm:prSet presAssocID="{D6A209F0-8FF0-40ED-ACC0-799F6E755F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214668-8AD1-4E66-AF61-418E82C2A74B}" type="pres">
      <dgm:prSet presAssocID="{7F172F62-C2C3-4627-9747-EF2CF2DB6FD1}" presName="Name8" presStyleCnt="0"/>
      <dgm:spPr/>
    </dgm:pt>
    <dgm:pt modelId="{589F04A3-7077-49EB-9D09-E6D17EC65CD6}" type="pres">
      <dgm:prSet presAssocID="{7F172F62-C2C3-4627-9747-EF2CF2DB6FD1}" presName="level" presStyleLbl="node1" presStyleIdx="3" presStyleCnt="4">
        <dgm:presLayoutVars>
          <dgm:chMax val="1"/>
          <dgm:bulletEnabled val="1"/>
        </dgm:presLayoutVars>
      </dgm:prSet>
      <dgm:spPr/>
    </dgm:pt>
    <dgm:pt modelId="{810E7C97-68F6-4171-AC5B-F220A5AF4534}" type="pres">
      <dgm:prSet presAssocID="{7F172F62-C2C3-4627-9747-EF2CF2DB6FD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8A68F01-5479-4219-97D7-4868BA19FC23}" type="presOf" srcId="{D6A209F0-8FF0-40ED-ACC0-799F6E755FEF}" destId="{CFECCEC8-EEE5-4806-AC2C-6FE8BE6FC324}" srcOrd="0" destOrd="0" presId="urn:microsoft.com/office/officeart/2005/8/layout/pyramid1"/>
    <dgm:cxn modelId="{52D3D520-C6A8-43C7-BB60-DA2315404EA7}" srcId="{ABE88156-1826-4F41-A53E-48BEA7A5A9B8}" destId="{7F172F62-C2C3-4627-9747-EF2CF2DB6FD1}" srcOrd="3" destOrd="0" parTransId="{07496697-263B-4135-A866-A232D5656C73}" sibTransId="{771D88ED-E1F5-4AC6-8E3B-8EBF36E0FE66}"/>
    <dgm:cxn modelId="{0AC51A73-98EF-4A75-8E7A-422926C912C4}" type="presOf" srcId="{8DFECFDD-23CD-41DF-8004-ADF046018880}" destId="{9DF0D67F-71BF-417E-B34D-B4B7BD0A3A45}" srcOrd="0" destOrd="0" presId="urn:microsoft.com/office/officeart/2005/8/layout/pyramid1"/>
    <dgm:cxn modelId="{E7D6BB56-F2F6-4787-B23A-A3E1D6A7CF57}" srcId="{ABE88156-1826-4F41-A53E-48BEA7A5A9B8}" destId="{D6A209F0-8FF0-40ED-ACC0-799F6E755FEF}" srcOrd="2" destOrd="0" parTransId="{DE42C544-9E29-4C9A-86C5-5A79BC402AB7}" sibTransId="{C2036A5C-1455-4C18-A3EE-E8DA40BB7D0D}"/>
    <dgm:cxn modelId="{0F030F57-6620-43BE-B1A6-4FA83F3153EE}" type="presOf" srcId="{A671F319-452E-440E-9EB1-2EF9C787653A}" destId="{9045EF37-688F-4AF1-AF56-BCA1F535E80A}" srcOrd="1" destOrd="0" presId="urn:microsoft.com/office/officeart/2005/8/layout/pyramid1"/>
    <dgm:cxn modelId="{2A8AA07C-D3DD-4C57-B24C-A68765BDC486}" type="presOf" srcId="{D6A209F0-8FF0-40ED-ACC0-799F6E755FEF}" destId="{03D879DC-0836-468A-8F58-7B2D1F2B242D}" srcOrd="1" destOrd="0" presId="urn:microsoft.com/office/officeart/2005/8/layout/pyramid1"/>
    <dgm:cxn modelId="{FA696E7F-58FE-472B-AA2A-EBA1BA382D31}" type="presOf" srcId="{7F172F62-C2C3-4627-9747-EF2CF2DB6FD1}" destId="{810E7C97-68F6-4171-AC5B-F220A5AF4534}" srcOrd="1" destOrd="0" presId="urn:microsoft.com/office/officeart/2005/8/layout/pyramid1"/>
    <dgm:cxn modelId="{4B688985-A90D-4A71-BA6B-590315204D3B}" srcId="{ABE88156-1826-4F41-A53E-48BEA7A5A9B8}" destId="{A671F319-452E-440E-9EB1-2EF9C787653A}" srcOrd="1" destOrd="0" parTransId="{5B9BD100-BD0C-4E20-910B-EBE7800E9722}" sibTransId="{9A63BD9D-B593-4705-97F3-1524D5666942}"/>
    <dgm:cxn modelId="{275FBE8E-0D2C-4429-BE9A-739367B25400}" srcId="{ABE88156-1826-4F41-A53E-48BEA7A5A9B8}" destId="{8DFECFDD-23CD-41DF-8004-ADF046018880}" srcOrd="0" destOrd="0" parTransId="{97F93B19-E37C-47FE-B14C-A4F25451DE62}" sibTransId="{C8F672B5-190E-4951-8BB5-AC8E02CE9A96}"/>
    <dgm:cxn modelId="{0A7C4792-4B5C-402E-822A-54C6823BB4B1}" type="presOf" srcId="{8DFECFDD-23CD-41DF-8004-ADF046018880}" destId="{8323D87C-75FC-42B8-ACF7-9661174D3783}" srcOrd="1" destOrd="0" presId="urn:microsoft.com/office/officeart/2005/8/layout/pyramid1"/>
    <dgm:cxn modelId="{85565E95-578C-41CA-A0DB-9B9E29A88E26}" type="presOf" srcId="{7F172F62-C2C3-4627-9747-EF2CF2DB6FD1}" destId="{589F04A3-7077-49EB-9D09-E6D17EC65CD6}" srcOrd="0" destOrd="0" presId="urn:microsoft.com/office/officeart/2005/8/layout/pyramid1"/>
    <dgm:cxn modelId="{3EBEE698-7731-4C35-8477-43862FFE90B8}" type="presOf" srcId="{A671F319-452E-440E-9EB1-2EF9C787653A}" destId="{1C107E08-EE25-4461-8B19-B24E775CE707}" srcOrd="0" destOrd="0" presId="urn:microsoft.com/office/officeart/2005/8/layout/pyramid1"/>
    <dgm:cxn modelId="{ED78ADD6-CAAB-4527-8ADC-76BA74D2D409}" type="presOf" srcId="{ABE88156-1826-4F41-A53E-48BEA7A5A9B8}" destId="{F86DB0A5-A521-4EC7-99B3-E91719AC31E9}" srcOrd="0" destOrd="0" presId="urn:microsoft.com/office/officeart/2005/8/layout/pyramid1"/>
    <dgm:cxn modelId="{DEECDF0F-BB21-450C-93FC-48844BD5546B}" type="presParOf" srcId="{F86DB0A5-A521-4EC7-99B3-E91719AC31E9}" destId="{984B1F15-CE4C-48CD-ADB6-D689419653CC}" srcOrd="0" destOrd="0" presId="urn:microsoft.com/office/officeart/2005/8/layout/pyramid1"/>
    <dgm:cxn modelId="{BA82035C-42D0-4F6F-818F-6D92A155DBAC}" type="presParOf" srcId="{984B1F15-CE4C-48CD-ADB6-D689419653CC}" destId="{9DF0D67F-71BF-417E-B34D-B4B7BD0A3A45}" srcOrd="0" destOrd="0" presId="urn:microsoft.com/office/officeart/2005/8/layout/pyramid1"/>
    <dgm:cxn modelId="{D228FCF5-FAD8-4EC2-91B2-61B88BA6BD4B}" type="presParOf" srcId="{984B1F15-CE4C-48CD-ADB6-D689419653CC}" destId="{8323D87C-75FC-42B8-ACF7-9661174D3783}" srcOrd="1" destOrd="0" presId="urn:microsoft.com/office/officeart/2005/8/layout/pyramid1"/>
    <dgm:cxn modelId="{9AD3E7EB-4DAF-43EC-957F-9062A5AA8393}" type="presParOf" srcId="{F86DB0A5-A521-4EC7-99B3-E91719AC31E9}" destId="{9A93FDE7-F36C-4368-BE8A-8FB7564B8E4D}" srcOrd="1" destOrd="0" presId="urn:microsoft.com/office/officeart/2005/8/layout/pyramid1"/>
    <dgm:cxn modelId="{D705BC6D-43A9-4FC3-A9B6-8C7F925291C1}" type="presParOf" srcId="{9A93FDE7-F36C-4368-BE8A-8FB7564B8E4D}" destId="{1C107E08-EE25-4461-8B19-B24E775CE707}" srcOrd="0" destOrd="0" presId="urn:microsoft.com/office/officeart/2005/8/layout/pyramid1"/>
    <dgm:cxn modelId="{8D931819-68BC-4F40-B4AF-9702A4BE189A}" type="presParOf" srcId="{9A93FDE7-F36C-4368-BE8A-8FB7564B8E4D}" destId="{9045EF37-688F-4AF1-AF56-BCA1F535E80A}" srcOrd="1" destOrd="0" presId="urn:microsoft.com/office/officeart/2005/8/layout/pyramid1"/>
    <dgm:cxn modelId="{DE8AF7EA-C302-4B6E-8606-A9A63A1C8383}" type="presParOf" srcId="{F86DB0A5-A521-4EC7-99B3-E91719AC31E9}" destId="{4DF4DF4F-EC94-482C-ACE9-410E67856111}" srcOrd="2" destOrd="0" presId="urn:microsoft.com/office/officeart/2005/8/layout/pyramid1"/>
    <dgm:cxn modelId="{1A0C99B0-A8A2-47B1-B4AF-406A932B4086}" type="presParOf" srcId="{4DF4DF4F-EC94-482C-ACE9-410E67856111}" destId="{CFECCEC8-EEE5-4806-AC2C-6FE8BE6FC324}" srcOrd="0" destOrd="0" presId="urn:microsoft.com/office/officeart/2005/8/layout/pyramid1"/>
    <dgm:cxn modelId="{5D4A71EF-7435-420B-9399-1E4C5D76CE72}" type="presParOf" srcId="{4DF4DF4F-EC94-482C-ACE9-410E67856111}" destId="{03D879DC-0836-468A-8F58-7B2D1F2B242D}" srcOrd="1" destOrd="0" presId="urn:microsoft.com/office/officeart/2005/8/layout/pyramid1"/>
    <dgm:cxn modelId="{8C879F45-5918-4BFC-BC66-E880533B827E}" type="presParOf" srcId="{F86DB0A5-A521-4EC7-99B3-E91719AC31E9}" destId="{23214668-8AD1-4E66-AF61-418E82C2A74B}" srcOrd="3" destOrd="0" presId="urn:microsoft.com/office/officeart/2005/8/layout/pyramid1"/>
    <dgm:cxn modelId="{45BBD466-3DD4-416F-9CCE-7FDB7F494699}" type="presParOf" srcId="{23214668-8AD1-4E66-AF61-418E82C2A74B}" destId="{589F04A3-7077-49EB-9D09-E6D17EC65CD6}" srcOrd="0" destOrd="0" presId="urn:microsoft.com/office/officeart/2005/8/layout/pyramid1"/>
    <dgm:cxn modelId="{EC6F8A28-93F5-4450-996C-D655D0983694}" type="presParOf" srcId="{23214668-8AD1-4E66-AF61-418E82C2A74B}" destId="{810E7C97-68F6-4171-AC5B-F220A5AF45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0D67F-71BF-417E-B34D-B4B7BD0A3A45}">
      <dsp:nvSpPr>
        <dsp:cNvPr id="0" name=""/>
        <dsp:cNvSpPr/>
      </dsp:nvSpPr>
      <dsp:spPr>
        <a:xfrm>
          <a:off x="2143140" y="0"/>
          <a:ext cx="1428759" cy="857250"/>
        </a:xfrm>
        <a:prstGeom prst="trapezoid">
          <a:avLst>
            <a:gd name="adj" fmla="val 833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每日工作計劃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43140" y="0"/>
        <a:ext cx="1428759" cy="857250"/>
      </dsp:txXfrm>
    </dsp:sp>
    <dsp:sp modelId="{1C107E08-EE25-4461-8B19-B24E775CE707}">
      <dsp:nvSpPr>
        <dsp:cNvPr id="0" name=""/>
        <dsp:cNvSpPr/>
      </dsp:nvSpPr>
      <dsp:spPr>
        <a:xfrm>
          <a:off x="1428759" y="857250"/>
          <a:ext cx="2857519" cy="857250"/>
        </a:xfrm>
        <a:prstGeom prst="trapezoid">
          <a:avLst>
            <a:gd name="adj" fmla="val 833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短期目標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28825" y="857250"/>
        <a:ext cx="1857388" cy="857250"/>
      </dsp:txXfrm>
    </dsp:sp>
    <dsp:sp modelId="{CFECCEC8-EEE5-4806-AC2C-6FE8BE6FC324}">
      <dsp:nvSpPr>
        <dsp:cNvPr id="0" name=""/>
        <dsp:cNvSpPr/>
      </dsp:nvSpPr>
      <dsp:spPr>
        <a:xfrm>
          <a:off x="714380" y="1714500"/>
          <a:ext cx="4286279" cy="857250"/>
        </a:xfrm>
        <a:prstGeom prst="trapezoid">
          <a:avLst>
            <a:gd name="adj" fmla="val 833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中、長期目標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64478" y="1714500"/>
        <a:ext cx="2786082" cy="857250"/>
      </dsp:txXfrm>
    </dsp:sp>
    <dsp:sp modelId="{589F04A3-7077-49EB-9D09-E6D17EC65CD6}">
      <dsp:nvSpPr>
        <dsp:cNvPr id="0" name=""/>
        <dsp:cNvSpPr/>
      </dsp:nvSpPr>
      <dsp:spPr>
        <a:xfrm>
          <a:off x="0" y="2571750"/>
          <a:ext cx="5715039" cy="857250"/>
        </a:xfrm>
        <a:prstGeom prst="trapezoid">
          <a:avLst>
            <a:gd name="adj" fmla="val 833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價值觀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00131" y="2571750"/>
        <a:ext cx="3714776" cy="85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275B9EAE-89B8-D9B5-8429-08C91EAA6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>
            <a:extLst>
              <a:ext uri="{FF2B5EF4-FFF2-40B4-BE49-F238E27FC236}">
                <a16:creationId xmlns:a16="http://schemas.microsoft.com/office/drawing/2014/main" id="{FF2E90AA-74FD-5A02-6FB3-A4BBDC2EB4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>
            <a:extLst>
              <a:ext uri="{FF2B5EF4-FFF2-40B4-BE49-F238E27FC236}">
                <a16:creationId xmlns:a16="http://schemas.microsoft.com/office/drawing/2014/main" id="{A4554160-E9D5-AA78-3365-16B7431BE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187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57AC9-A096-4C6B-9A8C-362FF6F95E8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57AC9-A096-4C6B-9A8C-362FF6F95E8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57AC9-A096-4C6B-9A8C-362FF6F95E8B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57AC9-A096-4C6B-9A8C-362FF6F95E8B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596063" cy="3711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37C3B-002A-431E-9220-A8FB861285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7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8C5E8-98D7-4522-BFAC-70B6BDE99070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加拿大租車經驗，策略是車子只使用一年內的新車，保險費由客人決定保那一級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57AC9-A096-4C6B-9A8C-362FF6F95E8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kids" preserve="1">
  <p:cSld name="1_Blank - Transparent kids"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3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27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3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1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41624"/>
            <a:ext cx="2133600" cy="273844"/>
          </a:xfrm>
        </p:spPr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1624"/>
            <a:ext cx="55626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41624"/>
            <a:ext cx="457200" cy="273844"/>
          </a:xfrm>
        </p:spPr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95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1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981200" cy="4388644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493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463154"/>
            <a:ext cx="7793037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latin typeface="+mn-lt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82CD-6D99-48F6-9DC0-461E1098160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164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63" y="205932"/>
            <a:ext cx="8230076" cy="85705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525A-FE46-499D-8D34-C2AE898E938A}" type="datetime1">
              <a:rPr lang="zh-CN" altLang="en-US"/>
              <a:pPr>
                <a:defRPr/>
              </a:pPr>
              <a:t>2024/3/4</a:t>
            </a:fld>
            <a:endParaRPr lang="zh-CN" altLang="en-US" sz="1349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cs typeface="+mn-ea"/>
              </a:defRPr>
            </a:lvl1pPr>
          </a:lstStyle>
          <a:p>
            <a:pPr>
              <a:defRPr/>
            </a:pPr>
            <a:fld id="{464647AD-A1B2-47B5-9CCD-A6C879E6A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63401"/>
      </p:ext>
    </p:extLst>
  </p:cSld>
  <p:clrMapOvr>
    <a:masterClrMapping/>
  </p:clrMapOvr>
  <p:transition advTm="50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1889-F616-40E1-9A9C-3E1538C2A16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0543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9B23-C0EF-485F-A848-D3874AE3E8B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234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38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C45B-05B3-43B6-92FF-869752E70F2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296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23EF-CB89-488B-B7F3-4BE68FB68BA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8582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956A3-0AD8-482F-87BA-E323725AF05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7978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CDB9-58E4-4133-BAB6-8F2ACF0A525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1629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D257-D8C0-4F01-BA42-B4D8B2957D5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085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A369-E7AE-4340-986F-BFA4C9909FC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2187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FDBE-C6B5-4411-87DD-6338EF04BE7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4125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6485-A80E-49C0-8833-3514C5072F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826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412E-60D4-42AA-9312-1856BA8750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19126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160735"/>
            <a:ext cx="7793037" cy="109656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B94B082B-B971-4BC5-B368-D5D2BA40C1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997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 userDrawn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Google Shape;19;p5">
            <a:extLst>
              <a:ext uri="{FF2B5EF4-FFF2-40B4-BE49-F238E27FC236}">
                <a16:creationId xmlns:a16="http://schemas.microsoft.com/office/drawing/2014/main" id="{19371EBE-3480-FD24-8059-C346AB5E4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644" y="158897"/>
            <a:ext cx="7861740" cy="641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20;p5">
            <a:extLst>
              <a:ext uri="{FF2B5EF4-FFF2-40B4-BE49-F238E27FC236}">
                <a16:creationId xmlns:a16="http://schemas.microsoft.com/office/drawing/2014/main" id="{B53ECD3E-0461-D191-28F7-06BBFB6B8B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644" y="871264"/>
            <a:ext cx="7861740" cy="4021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119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160735"/>
            <a:ext cx="7793037" cy="109656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743CF85C-FE62-474B-94B5-176EF4A356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60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0" name="矩形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1" name="矩形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743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>
            <a:lvl1pPr>
              <a:defRPr sz="3200">
                <a:latin typeface="標楷體" pitchFamily="65" charset="-120"/>
                <a:ea typeface="標楷體" pitchFamily="65" charset="-120"/>
              </a:defRPr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23274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8" name="矩形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9" name="矩形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35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8431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6309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032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948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8342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2" name="矩形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3" name="矩形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810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DEBD-CABB-4834-BB03-20D02363EF9B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64C-1B4C-4902-A4FA-6501EAA6B0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4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610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218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0D98B3E4-8469-47B7-859E-4086B3F52A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425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0F7F8328-DD84-476B-AEE9-B2B67D0480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8280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622"/>
            <a:ext cx="9144000" cy="46553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11116" y="627460"/>
            <a:ext cx="3486150" cy="410408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37944" y="627460"/>
            <a:ext cx="3487615" cy="199429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37944" y="2736056"/>
            <a:ext cx="3487615" cy="19954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641481" y="4893470"/>
            <a:ext cx="1905000" cy="2500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00" b="0" i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-</a:t>
            </a:r>
            <a:fld id="{1BF98918-FC66-4DF5-8A24-D7823A3D0BD5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-</a:t>
            </a:r>
          </a:p>
          <a:p>
            <a:pPr>
              <a:defRPr/>
            </a:pPr>
            <a:r>
              <a:rPr lang="en-US" altLang="zh-TW"/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78085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160735"/>
            <a:ext cx="7804150" cy="44386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9789C690-2B35-4427-9CE0-505CEDAA92F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4148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41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2956322"/>
            <a:ext cx="4038600" cy="1641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833B8B7F-3C45-479E-9975-A9B74DD3C03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2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787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09625" y="1660922"/>
            <a:ext cx="7958138" cy="291107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09625" y="478036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32138" y="4782741"/>
            <a:ext cx="30861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89714" y="4782741"/>
            <a:ext cx="2193925" cy="342900"/>
          </a:xfrm>
        </p:spPr>
        <p:txBody>
          <a:bodyPr/>
          <a:lstStyle>
            <a:lvl1pPr>
              <a:defRPr/>
            </a:lvl1pPr>
          </a:lstStyle>
          <a:p>
            <a:fld id="{94CA05C4-CEA7-4811-B688-DB6F759F38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957734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508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0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35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50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13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2643758"/>
            <a:ext cx="396000" cy="24997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0" y="1491630"/>
            <a:ext cx="396000" cy="11521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627534"/>
            <a:ext cx="396000" cy="864096"/>
          </a:xfrm>
          <a:prstGeom prst="rect">
            <a:avLst/>
          </a:prstGeom>
          <a:solidFill>
            <a:srgbClr val="00ADDC">
              <a:alpha val="67059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0" y="0"/>
            <a:ext cx="396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08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C835D238-B71E-443B-BF15-6C2A911B8D2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7" name="圖片 3" descr="荷花.jpg"/>
          <p:cNvPicPr>
            <a:picLocks noChangeAspect="1"/>
          </p:cNvPicPr>
          <p:nvPr userDrawn="1"/>
        </p:nvPicPr>
        <p:blipFill>
          <a:blip r:embed="rId15" cstate="print"/>
          <a:srcRect l="3906" t="7033"/>
          <a:stretch>
            <a:fillRect/>
          </a:stretch>
        </p:blipFill>
        <p:spPr bwMode="auto">
          <a:xfrm>
            <a:off x="6156176" y="3521787"/>
            <a:ext cx="2987824" cy="16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80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09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D9AAF34B-E0B1-42FB-ACEE-DF9986CDF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>
            <a:extLst>
              <a:ext uri="{FF2B5EF4-FFF2-40B4-BE49-F238E27FC236}">
                <a16:creationId xmlns:a16="http://schemas.microsoft.com/office/drawing/2014/main" id="{2611EBCC-2D83-A23C-D4F2-7D1637FA1B4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59935" y="530225"/>
            <a:ext cx="3979863" cy="29098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>時間管理</a:t>
            </a:r>
            <a:br>
              <a:rPr lang="en-US" altLang="zh-TW" sz="5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</a:br>
            <a:r>
              <a:rPr lang="zh-TW" altLang="en-US" sz="4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>使命宣言</a:t>
            </a:r>
            <a:endParaRPr lang="en-US" sz="5400" dirty="0">
              <a:solidFill>
                <a:srgbClr val="FFC000"/>
              </a:solidFill>
              <a:latin typeface="超研澤顏楷" panose="02010609010101010101" pitchFamily="49" charset="-120"/>
              <a:ea typeface="超研澤顏楷" panose="02010609010101010101" pitchFamily="49" charset="-120"/>
              <a:cs typeface="超研澤顏楷" panose="02010609010101010101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9B09B3C-C7FD-B792-5E38-FE8A496C5DC3}"/>
              </a:ext>
            </a:extLst>
          </p:cNvPr>
          <p:cNvSpPr txBox="1"/>
          <p:nvPr/>
        </p:nvSpPr>
        <p:spPr>
          <a:xfrm>
            <a:off x="-235931" y="2962468"/>
            <a:ext cx="478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高明智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(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惟智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2024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年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3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月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17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日</a:t>
            </a: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pic>
        <p:nvPicPr>
          <p:cNvPr id="7" name="圖片 6" descr="一張含有 螢幕擷取畫面, 服裝, 卡通, 電腦 的圖片&#10;&#10;自動產生的描述">
            <a:extLst>
              <a:ext uri="{FF2B5EF4-FFF2-40B4-BE49-F238E27FC236}">
                <a16:creationId xmlns:a16="http://schemas.microsoft.com/office/drawing/2014/main" id="{2293398B-D35D-0EB5-799B-BE9A9DAA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20" y="1275525"/>
            <a:ext cx="3979863" cy="2090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861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美國女童軍使命</a:t>
            </a:r>
            <a:endParaRPr lang="zh-TW" altLang="zh-TW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幫助女孩子成為充滿自豪、自信和自尊的年輕女性。</a:t>
            </a:r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4823223" y="3143251"/>
          <a:ext cx="377428" cy="165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3" imgW="653760" imgH="3039840" progId="">
                  <p:embed/>
                </p:oleObj>
              </mc:Choice>
              <mc:Fallback>
                <p:oleObj name="多媒體項目" r:id="rId3" imgW="653760" imgH="3039840" progId="">
                  <p:embed/>
                  <p:pic>
                    <p:nvPicPr>
                      <p:cNvPr id="277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223" y="3143251"/>
                        <a:ext cx="377428" cy="1651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486151" y="2343150"/>
          <a:ext cx="1126331" cy="181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1218600" imgH="1964520" progId="">
                  <p:embed/>
                </p:oleObj>
              </mc:Choice>
              <mc:Fallback>
                <p:oleObj name="多媒體項目" r:id="rId5" imgW="1218600" imgH="1964520" progId="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1" y="2343150"/>
                        <a:ext cx="1126331" cy="1815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2057401" y="2857500"/>
          <a:ext cx="1241822" cy="152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7" imgW="1283400" imgH="1573560" progId="">
                  <p:embed/>
                </p:oleObj>
              </mc:Choice>
              <mc:Fallback>
                <p:oleObj name="多媒體項目" r:id="rId7" imgW="1283400" imgH="1573560" progId="">
                  <p:embed/>
                  <p:pic>
                    <p:nvPicPr>
                      <p:cNvPr id="277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2857500"/>
                        <a:ext cx="1241822" cy="1522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1" name="Object 7"/>
          <p:cNvGraphicFramePr>
            <a:graphicFrameLocks noChangeAspect="1"/>
          </p:cNvGraphicFramePr>
          <p:nvPr/>
        </p:nvGraphicFramePr>
        <p:xfrm>
          <a:off x="5543550" y="2400300"/>
          <a:ext cx="2112169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9" imgW="6697440" imgH="5227200" progId="">
                  <p:embed/>
                </p:oleObj>
              </mc:Choice>
              <mc:Fallback>
                <p:oleObj name="多媒體項目" r:id="rId9" imgW="6697440" imgH="5227200" progId="">
                  <p:embed/>
                  <p:pic>
                    <p:nvPicPr>
                      <p:cNvPr id="277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2400300"/>
                        <a:ext cx="2112169" cy="164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069" y="205979"/>
            <a:ext cx="8136731" cy="857250"/>
          </a:xfrm>
        </p:spPr>
        <p:txBody>
          <a:bodyPr>
            <a:normAutofit/>
          </a:bodyPr>
          <a:lstStyle/>
          <a:p>
            <a:r>
              <a:rPr lang="zh-TW" altLang="en-US" dirty="0"/>
              <a:t>英國公立學校使命</a:t>
            </a:r>
            <a:r>
              <a:rPr lang="en-US" altLang="zh-TW" dirty="0"/>
              <a:t>—</a:t>
            </a:r>
            <a:r>
              <a:rPr lang="zh-TW" altLang="en-US" dirty="0"/>
              <a:t>羅格比</a:t>
            </a:r>
            <a:r>
              <a:rPr lang="en-US" altLang="zh-TW" dirty="0"/>
              <a:t>(19</a:t>
            </a:r>
            <a:r>
              <a:rPr lang="zh-TW" altLang="en-US" dirty="0"/>
              <a:t>世紀</a:t>
            </a:r>
            <a:r>
              <a:rPr lang="en-US" altLang="zh-TW" dirty="0"/>
              <a:t>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將愚民脫胎換骨成為紳士</a:t>
            </a:r>
          </a:p>
          <a:p>
            <a:r>
              <a:rPr lang="en-US" altLang="zh-TW" dirty="0"/>
              <a:t>Making gentlemen out of savages</a:t>
            </a:r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5314950" y="2686050"/>
          <a:ext cx="906066" cy="217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3" imgW="1431360" imgH="3436560" progId="">
                  <p:embed/>
                </p:oleObj>
              </mc:Choice>
              <mc:Fallback>
                <p:oleObj name="多媒體項目" r:id="rId3" imgW="1431360" imgH="3436560" progId="">
                  <p:embed/>
                  <p:pic>
                    <p:nvPicPr>
                      <p:cNvPr id="278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686050"/>
                        <a:ext cx="906066" cy="2177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美國西爾斯百貨連鎖</a:t>
            </a:r>
            <a:r>
              <a:rPr lang="en-US" altLang="en-US" dirty="0"/>
              <a:t>Sears</a:t>
            </a:r>
            <a:endParaRPr lang="en-US" altLang="zh-TW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085850"/>
            <a:ext cx="6596743" cy="3429000"/>
          </a:xfrm>
        </p:spPr>
        <p:txBody>
          <a:bodyPr>
            <a:normAutofit/>
          </a:bodyPr>
          <a:lstStyle/>
          <a:p>
            <a:r>
              <a:rPr lang="zh-TW" altLang="en-US" dirty="0"/>
              <a:t>我們要成為消息靈通而負責任感的採購者</a:t>
            </a:r>
            <a:r>
              <a:rPr lang="en-US" altLang="zh-TW" dirty="0"/>
              <a:t>--</a:t>
            </a:r>
            <a:r>
              <a:rPr lang="zh-TW" altLang="en-US" dirty="0"/>
              <a:t>首先服務美國農民，然後擴及全美的家庭。</a:t>
            </a: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4800600" y="2971800"/>
          <a:ext cx="142398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3" imgW="684720" imgH="852120" progId="">
                  <p:embed/>
                </p:oleObj>
              </mc:Choice>
              <mc:Fallback>
                <p:oleObj name="多媒體項目" r:id="rId3" imgW="684720" imgH="852120" progId="">
                  <p:embed/>
                  <p:pic>
                    <p:nvPicPr>
                      <p:cNvPr id="138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1423988" cy="177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赫茲（</a:t>
            </a:r>
            <a:r>
              <a:rPr lang="en-US" altLang="zh-TW" dirty="0"/>
              <a:t>Hertz</a:t>
            </a:r>
            <a:r>
              <a:rPr lang="zh-TW" altLang="en-US" dirty="0"/>
              <a:t>）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7" y="1437624"/>
            <a:ext cx="7050881" cy="34290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「你租的不只是一輛車，你租的是公司」</a:t>
            </a:r>
          </a:p>
          <a:p>
            <a:r>
              <a:rPr lang="zh-TW" altLang="en-US" sz="2800" dirty="0"/>
              <a:t>願景：提供一定水準且每次都能符合顧客需求的服務。「滿意的顧客是我們最大的資產」。</a:t>
            </a:r>
          </a:p>
          <a:p>
            <a:r>
              <a:rPr lang="zh-TW" altLang="en-US" sz="2800" dirty="0"/>
              <a:t>使命：超越顧客期望，使顧客不做第二選擇的租車經驗。</a:t>
            </a:r>
          </a:p>
        </p:txBody>
      </p:sp>
      <p:pic>
        <p:nvPicPr>
          <p:cNvPr id="251908" name="Picture 4" descr="BD0618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3353" y="3850481"/>
            <a:ext cx="1206729" cy="965596"/>
          </a:xfrm>
          <a:prstGeom prst="rect">
            <a:avLst/>
          </a:prstGeom>
          <a:noFill/>
        </p:spPr>
      </p:pic>
      <p:pic>
        <p:nvPicPr>
          <p:cNvPr id="5" name="圖片 4" descr="Hertz-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60" y="195486"/>
            <a:ext cx="1938255" cy="11866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英特爾（</a:t>
            </a:r>
            <a:r>
              <a:rPr lang="en-US" altLang="zh-TW" dirty="0"/>
              <a:t>Intel Corporation</a:t>
            </a:r>
            <a:r>
              <a:rPr lang="zh-TW" altLang="en-US" dirty="0"/>
              <a:t>）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使命：替我們的顧客、員工及股東做偉大的工作，成為電腦產業最傑出不可或缺的供應商。</a:t>
            </a:r>
          </a:p>
        </p:txBody>
      </p:sp>
      <p:pic>
        <p:nvPicPr>
          <p:cNvPr id="252932" name="Picture 4" descr="BD0493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2914650"/>
            <a:ext cx="1839516" cy="1668066"/>
          </a:xfrm>
          <a:prstGeom prst="rect">
            <a:avLst/>
          </a:prstGeom>
          <a:noFill/>
        </p:spPr>
      </p:pic>
      <p:pic>
        <p:nvPicPr>
          <p:cNvPr id="5" name="圖片 4" descr="int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57805"/>
            <a:ext cx="2005106" cy="15232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</a:t>
            </a:r>
            <a:r>
              <a:rPr lang="zh-TW" altLang="zh-TW" dirty="0"/>
              <a:t>的使命</a:t>
            </a:r>
            <a:r>
              <a:rPr lang="en-US" altLang="zh-TW" dirty="0"/>
              <a:t>-</a:t>
            </a:r>
            <a:r>
              <a:rPr lang="zh-TW" altLang="en-US" dirty="0"/>
              <a:t>舊版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Google </a:t>
            </a:r>
            <a:r>
              <a:rPr lang="zh-TW" altLang="zh-TW" dirty="0"/>
              <a:t>的使命在於匯整全球資訊，供大眾使用，使人人受惠。</a:t>
            </a:r>
            <a:endParaRPr lang="zh-TW" altLang="en-US" dirty="0"/>
          </a:p>
        </p:txBody>
      </p:sp>
      <p:pic>
        <p:nvPicPr>
          <p:cNvPr id="4" name="圖片 3" descr="Goo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69" y="2895786"/>
            <a:ext cx="2528882" cy="14161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8A873-4E53-01CF-203C-B1E9D673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86EB89-D64F-3486-9DA5-0AFAE79C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</a:t>
            </a:r>
            <a:r>
              <a:rPr lang="zh-TW" altLang="zh-TW" dirty="0"/>
              <a:t>的使命</a:t>
            </a:r>
            <a:r>
              <a:rPr lang="en-US" altLang="zh-TW" dirty="0"/>
              <a:t>-</a:t>
            </a:r>
            <a:r>
              <a:rPr lang="zh-TW" altLang="en-US" dirty="0"/>
              <a:t>新版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F7D2A0-C8FA-7B0C-EE0C-D59B34557A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透過我們的產品，讓生活更簡易</a:t>
            </a:r>
            <a:endParaRPr lang="en-US" altLang="zh-TW" dirty="0"/>
          </a:p>
          <a:p>
            <a:r>
              <a:rPr lang="zh-TW" altLang="en-US" dirty="0"/>
              <a:t>我們致力於盡可能有效改善更多人的生活</a:t>
            </a:r>
            <a:endParaRPr lang="en-US" altLang="zh-TW" dirty="0"/>
          </a:p>
          <a:p>
            <a:r>
              <a:rPr lang="zh-TW" altLang="en-US" dirty="0"/>
              <a:t>用科技為他人帶來助益的人們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 descr="Google.png">
            <a:extLst>
              <a:ext uri="{FF2B5EF4-FFF2-40B4-BE49-F238E27FC236}">
                <a16:creationId xmlns:a16="http://schemas.microsoft.com/office/drawing/2014/main" id="{9846782A-0BBA-1139-CF16-BE300C595C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69" y="3428097"/>
            <a:ext cx="2528882" cy="14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擷取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67594"/>
            <a:ext cx="2516881" cy="3143061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zh-TW" altLang="en-US" b="1" dirty="0">
                <a:ea typeface="標楷體" pitchFamily="65" charset="-120"/>
              </a:rPr>
              <a:t>日本如水庵的使命與經營理念</a:t>
            </a:r>
          </a:p>
        </p:txBody>
      </p:sp>
      <p:pic>
        <p:nvPicPr>
          <p:cNvPr id="74757" name="Picture 5" descr="iw_aqpjw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7" y="2949792"/>
            <a:ext cx="1974056" cy="1572816"/>
          </a:xfrm>
          <a:prstGeom prst="rect">
            <a:avLst/>
          </a:prstGeom>
          <a:noFill/>
        </p:spPr>
      </p:pic>
      <p:pic>
        <p:nvPicPr>
          <p:cNvPr id="74761" name="Picture 9" descr="03r14hj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9982" y="3165816"/>
            <a:ext cx="1004888" cy="1289447"/>
          </a:xfrm>
          <a:prstGeom prst="rect">
            <a:avLst/>
          </a:prstGeom>
          <a:noFill/>
        </p:spPr>
      </p:pic>
      <p:pic>
        <p:nvPicPr>
          <p:cNvPr id="6" name="圖片 5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7724" y="1167594"/>
            <a:ext cx="190500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439075" y="148389"/>
            <a:ext cx="5292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685800">
              <a:buClrTx/>
            </a:pPr>
            <a:r>
              <a:rPr lang="zh-TW" altLang="en-US" sz="4000" kern="1200" dirty="0">
                <a:solidFill>
                  <a:srgbClr val="696464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最美味果子的原點要求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439075" y="1000124"/>
            <a:ext cx="4161625" cy="36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 defTabSz="685800">
              <a:spcBef>
                <a:spcPct val="20000"/>
              </a:spcBef>
              <a:buClrTx/>
            </a:pPr>
            <a:r>
              <a:rPr lang="zh-TW" altLang="en-US" sz="2800" kern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n-cs"/>
              </a:rPr>
              <a:t>能夠賞心悅目回味無窮，</a:t>
            </a:r>
          </a:p>
          <a:p>
            <a:pPr marL="257175" indent="-257175" defTabSz="685800">
              <a:spcBef>
                <a:spcPct val="20000"/>
              </a:spcBef>
              <a:buClrTx/>
            </a:pPr>
            <a:r>
              <a:rPr lang="zh-TW" altLang="en-US" sz="2800" kern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n-cs"/>
              </a:rPr>
              <a:t>選料必選天然材料，</a:t>
            </a:r>
          </a:p>
          <a:p>
            <a:pPr marL="257175" indent="-257175" defTabSz="685800">
              <a:spcBef>
                <a:spcPct val="20000"/>
              </a:spcBef>
              <a:buClrTx/>
            </a:pPr>
            <a:r>
              <a:rPr lang="zh-TW" altLang="en-US" sz="2800" kern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n-cs"/>
              </a:rPr>
              <a:t>製造最高品質的果子，</a:t>
            </a:r>
          </a:p>
          <a:p>
            <a:pPr marL="257175" indent="-257175" defTabSz="685800">
              <a:spcBef>
                <a:spcPct val="20000"/>
              </a:spcBef>
              <a:buClrTx/>
            </a:pPr>
            <a:r>
              <a:rPr lang="zh-TW" altLang="en-US" sz="2800" kern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n-cs"/>
              </a:rPr>
              <a:t>不斷地精益求精，</a:t>
            </a:r>
          </a:p>
          <a:p>
            <a:pPr marL="257175" indent="-257175" defTabSz="685800">
              <a:spcBef>
                <a:spcPct val="20000"/>
              </a:spcBef>
              <a:buClrTx/>
            </a:pPr>
            <a:r>
              <a:rPr lang="zh-TW" altLang="en-US" sz="2800" kern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n-cs"/>
              </a:rPr>
              <a:t>是我們的使命，</a:t>
            </a:r>
          </a:p>
          <a:p>
            <a:pPr marL="257175" indent="-257175" defTabSz="685800">
              <a:spcBef>
                <a:spcPct val="20000"/>
              </a:spcBef>
              <a:buClrTx/>
            </a:pPr>
            <a:r>
              <a:rPr lang="zh-TW" altLang="en-US" sz="2800" kern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n-cs"/>
              </a:rPr>
              <a:t>讓每位顧客都喜歡，</a:t>
            </a:r>
          </a:p>
          <a:p>
            <a:pPr marL="257175" indent="-257175" defTabSz="685800">
              <a:spcBef>
                <a:spcPct val="20000"/>
              </a:spcBef>
              <a:buClrTx/>
            </a:pPr>
            <a:r>
              <a:rPr lang="zh-TW" altLang="en-US" sz="2800" kern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n-cs"/>
              </a:rPr>
              <a:t>並對我們產生信任。</a:t>
            </a:r>
            <a:endParaRPr lang="zh-TW" altLang="en-US" sz="2400" kern="12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6" name="內容版面配置區 5" descr="0000002914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5760133" y="1545636"/>
            <a:ext cx="1780694" cy="1388942"/>
          </a:xfrm>
          <a:prstGeom prst="rect">
            <a:avLst/>
          </a:prstGeom>
        </p:spPr>
      </p:pic>
      <p:pic>
        <p:nvPicPr>
          <p:cNvPr id="7" name="圖片 6" descr="擷取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057804"/>
            <a:ext cx="2588567" cy="13333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3498"/>
            <a:ext cx="5659524" cy="1038225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水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25186"/>
            <a:ext cx="5836444" cy="248961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做果子最關鍵的原料，如水庵採用良質的地下水或山泉水等天然水，不斷研究如何利用其活性化及清冽口感，使果子更添美味。</a:t>
            </a:r>
          </a:p>
        </p:txBody>
      </p:sp>
      <p:pic>
        <p:nvPicPr>
          <p:cNvPr id="183300" name="Picture 4" descr="f2sj4u2c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634" y="185626"/>
            <a:ext cx="1543050" cy="1156097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戶外, 天空, 雲, 山脈 的圖片&#10;&#10;自動產生的描述">
            <a:extLst>
              <a:ext uri="{FF2B5EF4-FFF2-40B4-BE49-F238E27FC236}">
                <a16:creationId xmlns:a16="http://schemas.microsoft.com/office/drawing/2014/main" id="{B8C06E0C-3F1E-8419-7959-A32B9D0D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530" y="1005115"/>
            <a:ext cx="4754972" cy="316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5C2597E-6943-94FC-8449-49629FCC06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59DBC2E-92AD-5435-9802-B6002FF39886}"/>
              </a:ext>
            </a:extLst>
          </p:cNvPr>
          <p:cNvSpPr txBox="1"/>
          <p:nvPr/>
        </p:nvSpPr>
        <p:spPr>
          <a:xfrm>
            <a:off x="395151" y="1005115"/>
            <a:ext cx="3977641" cy="316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讓自己每天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都做這一輩子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最重要的事情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就是最幸福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最快樂的人生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97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694" y="789552"/>
            <a:ext cx="5994666" cy="465534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小　豆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1707654"/>
            <a:ext cx="6180162" cy="2646294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傳統果子的生命就是餡料，北海道十勝農家的有機小豆是我們的選擇，內含最豐富的蛋白質、澱粉、多種維生素及礦物質。</a:t>
            </a:r>
          </a:p>
        </p:txBody>
      </p:sp>
      <p:pic>
        <p:nvPicPr>
          <p:cNvPr id="184324" name="Picture 4" descr="hdwp3cyd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44108" y="465516"/>
            <a:ext cx="1299849" cy="918102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3498"/>
            <a:ext cx="5659524" cy="1038225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鹽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31" y="1399395"/>
            <a:ext cx="5188744" cy="3086100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如水庵的鹽採用伊豆大島的「海之精」，這是日本唯一的天然鹽田，我們自十五年以前就堅持以「海之精」為我們唯一的選擇。</a:t>
            </a:r>
          </a:p>
        </p:txBody>
      </p:sp>
      <p:pic>
        <p:nvPicPr>
          <p:cNvPr id="186372" name="Picture 4" descr="2_2ydvu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1916" y="245826"/>
            <a:ext cx="1705388" cy="1095897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願景</a:t>
            </a:r>
            <a:r>
              <a:rPr lang="en-US" altLang="zh-TW" dirty="0">
                <a:latin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</a:rPr>
              <a:t>使命宣言</a:t>
            </a:r>
            <a:r>
              <a:rPr lang="en-US" altLang="zh-TW" dirty="0">
                <a:latin typeface="Times New Roman" pitchFamily="18" charset="0"/>
              </a:rPr>
              <a:t>)</a:t>
            </a:r>
            <a:r>
              <a:rPr lang="zh-TW" altLang="en-US" dirty="0">
                <a:latin typeface="Times New Roman" pitchFamily="18" charset="0"/>
              </a:rPr>
              <a:t>作業說明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7953" y="1328740"/>
            <a:ext cx="8065294" cy="38111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dirty="0">
                <a:latin typeface="Times New Roman" pitchFamily="18" charset="0"/>
              </a:rPr>
              <a:t>為了讓大家順利產出</a:t>
            </a:r>
            <a:r>
              <a:rPr lang="zh-TW" altLang="en-US" sz="2400" b="1" dirty="0">
                <a:latin typeface="Times New Roman" pitchFamily="18" charset="0"/>
              </a:rPr>
              <a:t>理想願景</a:t>
            </a:r>
            <a:r>
              <a:rPr lang="zh-TW" altLang="en-US" sz="2400" dirty="0">
                <a:latin typeface="Times New Roman" pitchFamily="18" charset="0"/>
              </a:rPr>
              <a:t>並從中獲取力量，我們在課前做了願景規劃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zh-TW" altLang="en-US" sz="2400" dirty="0">
                <a:latin typeface="Times New Roman" pitchFamily="18" charset="0"/>
              </a:rPr>
              <a:t>使命宣言</a:t>
            </a:r>
            <a:r>
              <a:rPr lang="en-US" altLang="zh-TW" sz="2400" dirty="0">
                <a:latin typeface="Times New Roman" pitchFamily="18" charset="0"/>
              </a:rPr>
              <a:t>)</a:t>
            </a:r>
            <a:r>
              <a:rPr lang="zh-TW" altLang="en-US" sz="2400" dirty="0">
                <a:latin typeface="Times New Roman" pitchFamily="18" charset="0"/>
              </a:rPr>
              <a:t>的作業。</a:t>
            </a:r>
            <a:r>
              <a:rPr lang="zh-TW" altLang="en-US" sz="2400" dirty="0">
                <a:latin typeface="Arial"/>
              </a:rPr>
              <a:t> </a:t>
            </a:r>
            <a:endParaRPr lang="zh-TW" altLang="en-US" sz="2400" dirty="0"/>
          </a:p>
          <a:p>
            <a:pPr>
              <a:lnSpc>
                <a:spcPct val="90000"/>
              </a:lnSpc>
            </a:pPr>
            <a:r>
              <a:rPr lang="en-US" altLang="zh-TW" sz="2400" dirty="0"/>
              <a:t>1.</a:t>
            </a:r>
            <a:r>
              <a:rPr lang="zh-TW" altLang="en-US" sz="2400" b="1" dirty="0">
                <a:latin typeface="Times New Roman" pitchFamily="18" charset="0"/>
              </a:rPr>
              <a:t>理想願景</a:t>
            </a:r>
            <a:r>
              <a:rPr lang="zh-TW" altLang="en-US" sz="2400" dirty="0">
                <a:latin typeface="Times New Roman" pitchFamily="18" charset="0"/>
              </a:rPr>
              <a:t>是理想化的。願景經由可被測量的行為表現來定義。你和你的夥伴希望下一代生活在什麼樣的世界？</a:t>
            </a:r>
            <a:endParaRPr lang="zh-TW" altLang="en-US" sz="2400" dirty="0"/>
          </a:p>
          <a:p>
            <a:pPr>
              <a:lnSpc>
                <a:spcPct val="90000"/>
              </a:lnSpc>
            </a:pPr>
            <a:r>
              <a:rPr lang="en-US" altLang="zh-TW" sz="2400" dirty="0"/>
              <a:t>2.</a:t>
            </a:r>
            <a:r>
              <a:rPr lang="zh-TW" altLang="en-US" sz="2400" dirty="0">
                <a:latin typeface="Times New Roman" pitchFamily="18" charset="0"/>
              </a:rPr>
              <a:t>採取</a:t>
            </a:r>
            <a:r>
              <a:rPr lang="zh-TW" altLang="en-US" sz="2400" b="1" dirty="0">
                <a:latin typeface="Times New Roman" pitchFamily="18" charset="0"/>
              </a:rPr>
              <a:t>長遠的眼光</a:t>
            </a:r>
            <a:r>
              <a:rPr lang="zh-TW" altLang="en-US" sz="2400" dirty="0">
                <a:latin typeface="Times New Roman" pitchFamily="18" charset="0"/>
              </a:rPr>
              <a:t>。</a:t>
            </a:r>
            <a:endParaRPr lang="zh-TW" altLang="en-US" sz="2400" dirty="0"/>
          </a:p>
          <a:p>
            <a:pPr>
              <a:lnSpc>
                <a:spcPct val="90000"/>
              </a:lnSpc>
            </a:pPr>
            <a:r>
              <a:rPr lang="en-US" altLang="zh-TW" sz="2400" dirty="0"/>
              <a:t>3.</a:t>
            </a:r>
            <a:r>
              <a:rPr lang="zh-TW" altLang="en-US" sz="2400" b="1" dirty="0">
                <a:latin typeface="Times New Roman" pitchFamily="18" charset="0"/>
              </a:rPr>
              <a:t>夢想</a:t>
            </a:r>
            <a:r>
              <a:rPr lang="zh-TW" altLang="en-US" sz="2400" dirty="0">
                <a:latin typeface="Times New Roman" pitchFamily="18" charset="0"/>
              </a:rPr>
              <a:t>。讓自己理想化。想像一個完美的世界。</a:t>
            </a:r>
            <a:endParaRPr lang="zh-TW" altLang="en-US" sz="2400" dirty="0"/>
          </a:p>
          <a:p>
            <a:pPr>
              <a:lnSpc>
                <a:spcPct val="90000"/>
              </a:lnSpc>
            </a:pPr>
            <a:r>
              <a:rPr lang="en-US" altLang="zh-TW" sz="2400" dirty="0"/>
              <a:t>4.</a:t>
            </a:r>
            <a:r>
              <a:rPr lang="zh-TW" altLang="en-US" sz="2400" dirty="0">
                <a:latin typeface="Times New Roman" pitchFamily="18" charset="0"/>
              </a:rPr>
              <a:t>既使在一開始並不可能達成，也不要擔心。可能在你一生，甚至下一代的一生都無法達到這些願景。但是至少你</a:t>
            </a:r>
            <a:r>
              <a:rPr lang="zh-TW" altLang="en-US" sz="2400" b="1" dirty="0">
                <a:latin typeface="Times New Roman" pitchFamily="18" charset="0"/>
              </a:rPr>
              <a:t>知道自己朝那裡在努力</a:t>
            </a:r>
            <a:r>
              <a:rPr lang="zh-TW" altLang="en-US" sz="2400" dirty="0">
                <a:latin typeface="Times New Roman" pitchFamily="18" charset="0"/>
              </a:rPr>
              <a:t>，你可以追蹤自己不斷地成長。</a:t>
            </a:r>
            <a:endParaRPr lang="zh-TW" altLang="en-US" sz="2400" dirty="0"/>
          </a:p>
        </p:txBody>
      </p:sp>
      <p:pic>
        <p:nvPicPr>
          <p:cNvPr id="147460" name="Picture 4" descr="PE032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05979"/>
            <a:ext cx="1169194" cy="1054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0707" y="357504"/>
            <a:ext cx="5829300" cy="85725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</a:rPr>
              <a:t>願景</a:t>
            </a:r>
            <a:r>
              <a:rPr lang="en-US" altLang="zh-TW" dirty="0">
                <a:latin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</a:rPr>
              <a:t>使命宣言</a:t>
            </a:r>
            <a:r>
              <a:rPr lang="en-US" altLang="zh-TW" dirty="0">
                <a:latin typeface="Times New Roman" pitchFamily="18" charset="0"/>
              </a:rPr>
              <a:t>)</a:t>
            </a:r>
            <a:r>
              <a:rPr lang="zh-TW" altLang="en-US" dirty="0">
                <a:latin typeface="Times New Roman" pitchFamily="18" charset="0"/>
              </a:rPr>
              <a:t>作業說明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7934" y="1335324"/>
            <a:ext cx="7908131" cy="3364389"/>
          </a:xfrm>
        </p:spPr>
        <p:txBody>
          <a:bodyPr>
            <a:normAutofit fontScale="92500" lnSpcReduction="10000"/>
          </a:bodyPr>
          <a:lstStyle/>
          <a:p>
            <a:endParaRPr lang="en-US" altLang="zh-TW" sz="2100" dirty="0"/>
          </a:p>
          <a:p>
            <a:r>
              <a:rPr lang="en-US" altLang="zh-TW" sz="3000" dirty="0"/>
              <a:t>5.</a:t>
            </a:r>
            <a:r>
              <a:rPr lang="zh-TW" altLang="en-US" sz="3000" dirty="0">
                <a:latin typeface="Times New Roman" pitchFamily="18" charset="0"/>
              </a:rPr>
              <a:t>記住你和你的組織，並不是必需負責達成所有的</a:t>
            </a:r>
            <a:r>
              <a:rPr lang="zh-TW" altLang="en-US" sz="3000" b="1" dirty="0">
                <a:latin typeface="Times New Roman" pitchFamily="18" charset="0"/>
              </a:rPr>
              <a:t>理想願景。</a:t>
            </a:r>
            <a:r>
              <a:rPr lang="zh-TW" altLang="en-US" sz="3000" dirty="0">
                <a:latin typeface="Times New Roman" pitchFamily="18" charset="0"/>
              </a:rPr>
              <a:t>而只是其中的一部份</a:t>
            </a:r>
            <a:endParaRPr lang="zh-TW" altLang="en-US" sz="3000" dirty="0"/>
          </a:p>
          <a:p>
            <a:r>
              <a:rPr lang="en-US" altLang="zh-TW" sz="3000" dirty="0"/>
              <a:t>6.</a:t>
            </a:r>
            <a:r>
              <a:rPr lang="zh-TW" altLang="en-US" sz="3000" dirty="0">
                <a:latin typeface="Times New Roman" pitchFamily="18" charset="0"/>
              </a:rPr>
              <a:t>界定要達成的</a:t>
            </a:r>
            <a:r>
              <a:rPr lang="zh-TW" altLang="en-US" sz="3000" b="1" dirty="0">
                <a:latin typeface="Times New Roman" pitchFamily="18" charset="0"/>
              </a:rPr>
              <a:t>目的</a:t>
            </a:r>
            <a:r>
              <a:rPr lang="zh-TW" altLang="en-US" sz="3000" dirty="0">
                <a:latin typeface="Times New Roman" pitchFamily="18" charset="0"/>
              </a:rPr>
              <a:t>而不是手段</a:t>
            </a:r>
            <a:r>
              <a:rPr lang="en-US" altLang="zh-TW" sz="3000" dirty="0"/>
              <a:t>(</a:t>
            </a:r>
            <a:r>
              <a:rPr lang="zh-TW" altLang="en-US" sz="3000" dirty="0">
                <a:latin typeface="Times New Roman" pitchFamily="18" charset="0"/>
              </a:rPr>
              <a:t>或是資源</a:t>
            </a:r>
            <a:r>
              <a:rPr lang="en-US" altLang="zh-TW" sz="3000" dirty="0"/>
              <a:t>)</a:t>
            </a:r>
            <a:r>
              <a:rPr lang="zh-TW" altLang="en-US" sz="3000" dirty="0">
                <a:latin typeface="Times New Roman" pitchFamily="18" charset="0"/>
              </a:rPr>
              <a:t>。使要達成的目的或目標是可以用一段時間或一定的</a:t>
            </a:r>
            <a:r>
              <a:rPr lang="zh-TW" altLang="en-US" sz="3000" b="1" dirty="0">
                <a:latin typeface="Times New Roman" pitchFamily="18" charset="0"/>
              </a:rPr>
              <a:t>標準來衡量</a:t>
            </a:r>
            <a:r>
              <a:rPr lang="zh-TW" altLang="en-US" sz="3000" dirty="0">
                <a:latin typeface="Times New Roman" pitchFamily="18" charset="0"/>
              </a:rPr>
              <a:t>。</a:t>
            </a:r>
            <a:endParaRPr lang="zh-TW" altLang="en-US" sz="3000" dirty="0"/>
          </a:p>
          <a:p>
            <a:r>
              <a:rPr lang="en-US" altLang="zh-TW" sz="3000" dirty="0"/>
              <a:t>7.</a:t>
            </a:r>
            <a:r>
              <a:rPr lang="zh-TW" altLang="en-US" sz="3000" dirty="0">
                <a:latin typeface="Times New Roman" pitchFamily="18" charset="0"/>
              </a:rPr>
              <a:t>當我們撰寫目標時，包括</a:t>
            </a:r>
            <a:r>
              <a:rPr lang="zh-TW" altLang="en-US" sz="3000" b="1" dirty="0">
                <a:latin typeface="Times New Roman" pitchFamily="18" charset="0"/>
              </a:rPr>
              <a:t>理想願景</a:t>
            </a:r>
            <a:r>
              <a:rPr lang="zh-TW" altLang="en-US" sz="3000" dirty="0">
                <a:latin typeface="Times New Roman" pitchFamily="18" charset="0"/>
              </a:rPr>
              <a:t>都可以使用</a:t>
            </a:r>
            <a:r>
              <a:rPr lang="en-US" altLang="zh-TW" sz="3000" dirty="0"/>
              <a:t>ABCD</a:t>
            </a:r>
            <a:r>
              <a:rPr lang="zh-TW" altLang="en-US" sz="3000" dirty="0">
                <a:latin typeface="Times New Roman" pitchFamily="18" charset="0"/>
              </a:rPr>
              <a:t>的格式。</a:t>
            </a:r>
            <a:endParaRPr lang="zh-TW" altLang="en-US" sz="3000" dirty="0"/>
          </a:p>
        </p:txBody>
      </p:sp>
      <p:pic>
        <p:nvPicPr>
          <p:cNvPr id="148484" name="Picture 4" descr="BD0606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806" y="193793"/>
            <a:ext cx="1376363" cy="1184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華康隸書體W5" pitchFamily="49" charset="-120"/>
              </a:rPr>
              <a:t>ABCD</a:t>
            </a:r>
            <a:r>
              <a:rPr lang="zh-TW" altLang="en-US" dirty="0">
                <a:latin typeface="華康隸書體W5" pitchFamily="49" charset="-120"/>
              </a:rPr>
              <a:t>的格式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167594"/>
            <a:ext cx="7772400" cy="3592134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A</a:t>
            </a:r>
            <a:r>
              <a:rPr lang="zh-TW" altLang="en-US" sz="2800" dirty="0">
                <a:latin typeface="Times New Roman" pitchFamily="18" charset="0"/>
              </a:rPr>
              <a:t>對象</a:t>
            </a:r>
            <a:r>
              <a:rPr lang="zh-TW" altLang="en-US" sz="2800" dirty="0"/>
              <a:t> </a:t>
            </a:r>
            <a:r>
              <a:rPr lang="en-US" altLang="zh-TW" sz="2800" dirty="0"/>
              <a:t>(Audience)		</a:t>
            </a: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接受者、目標團體，誰是受益者。</a:t>
            </a:r>
          </a:p>
          <a:p>
            <a:r>
              <a:rPr lang="en-US" altLang="zh-TW" sz="2800" dirty="0"/>
              <a:t>B</a:t>
            </a:r>
            <a:r>
              <a:rPr lang="zh-TW" altLang="en-US" sz="2800" dirty="0">
                <a:latin typeface="Times New Roman" pitchFamily="18" charset="0"/>
              </a:rPr>
              <a:t>行為</a:t>
            </a:r>
            <a:r>
              <a:rPr lang="zh-TW" altLang="en-US" sz="2800" dirty="0"/>
              <a:t> </a:t>
            </a:r>
            <a:r>
              <a:rPr lang="en-US" altLang="zh-TW" sz="2800" dirty="0"/>
              <a:t>(Behavior)		</a:t>
            </a: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績效表現、成果、結果，是目的不是手段。</a:t>
            </a:r>
          </a:p>
          <a:p>
            <a:r>
              <a:rPr lang="en-US" altLang="zh-TW" sz="2800" dirty="0"/>
              <a:t>C</a:t>
            </a:r>
            <a:r>
              <a:rPr lang="zh-TW" altLang="en-US" sz="2800" dirty="0">
                <a:latin typeface="Times New Roman" pitchFamily="18" charset="0"/>
              </a:rPr>
              <a:t>條件</a:t>
            </a:r>
            <a:r>
              <a:rPr lang="zh-TW" altLang="en-US" sz="2800" dirty="0"/>
              <a:t> </a:t>
            </a:r>
            <a:r>
              <a:rPr lang="en-US" altLang="zh-TW" sz="2800" dirty="0"/>
              <a:t>(Conditions)	</a:t>
            </a: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在什麼樣的情況或是環境下績效行為可以達成。</a:t>
            </a:r>
          </a:p>
          <a:p>
            <a:r>
              <a:rPr lang="en-US" altLang="zh-TW" sz="2800" dirty="0"/>
              <a:t>D</a:t>
            </a:r>
            <a:r>
              <a:rPr lang="zh-TW" altLang="en-US" sz="2800" dirty="0">
                <a:latin typeface="Times New Roman" pitchFamily="18" charset="0"/>
              </a:rPr>
              <a:t>資料</a:t>
            </a:r>
            <a:r>
              <a:rPr lang="zh-TW" altLang="en-US" sz="2800" dirty="0"/>
              <a:t> </a:t>
            </a:r>
            <a:r>
              <a:rPr lang="en-US" altLang="zh-TW" sz="2800" dirty="0"/>
              <a:t>(Data)		</a:t>
            </a: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理想上用來量度達成結果的衡量標準。 </a:t>
            </a:r>
          </a:p>
          <a:p>
            <a:endParaRPr lang="en-US" altLang="zh-TW" sz="2100" dirty="0"/>
          </a:p>
        </p:txBody>
      </p:sp>
      <p:pic>
        <p:nvPicPr>
          <p:cNvPr id="149508" name="Picture 4" descr="DD007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9491"/>
            <a:ext cx="1363340" cy="136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字型, 印刷術, 文字, 書法 的圖片&#10;&#10;自動產生的描述">
            <a:extLst>
              <a:ext uri="{FF2B5EF4-FFF2-40B4-BE49-F238E27FC236}">
                <a16:creationId xmlns:a16="http://schemas.microsoft.com/office/drawing/2014/main" id="{60C5DB0F-01EB-6DCD-7E9D-21A5C5036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3" y="1582049"/>
            <a:ext cx="7502445" cy="2203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A38EBB7-78A5-DA39-431D-C8AC9C426576}"/>
              </a:ext>
            </a:extLst>
          </p:cNvPr>
          <p:cNvSpPr txBox="1"/>
          <p:nvPr/>
        </p:nvSpPr>
        <p:spPr>
          <a:xfrm>
            <a:off x="2063219" y="293337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善牧的願景</a:t>
            </a:r>
          </a:p>
        </p:txBody>
      </p:sp>
    </p:spTree>
    <p:extLst>
      <p:ext uri="{BB962C8B-B14F-4D97-AF65-F5344CB8AC3E}">
        <p14:creationId xmlns:p14="http://schemas.microsoft.com/office/powerpoint/2010/main" val="675157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1D83-9F9F-E40B-64FE-E3E296F66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AEA8EC4-CF05-CFE2-FE9E-60803AC0743A}"/>
              </a:ext>
            </a:extLst>
          </p:cNvPr>
          <p:cNvSpPr txBox="1"/>
          <p:nvPr/>
        </p:nvSpPr>
        <p:spPr>
          <a:xfrm>
            <a:off x="761446" y="1572865"/>
            <a:ext cx="77075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婦幼服務為立基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以家庭服務理念為中心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幫助人群中的弱勢邊緣者建立自我價值與尊嚴，培養抗拒沉淪與積極建設的能力，進而改善其生活，並致力於實踐社會正義與和平。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7FD481E-D6F3-1E51-9A34-60C8680308A3}"/>
              </a:ext>
            </a:extLst>
          </p:cNvPr>
          <p:cNvSpPr txBox="1"/>
          <p:nvPr/>
        </p:nvSpPr>
        <p:spPr>
          <a:xfrm>
            <a:off x="1697459" y="37978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善牧的使命</a:t>
            </a:r>
          </a:p>
        </p:txBody>
      </p:sp>
    </p:spTree>
    <p:extLst>
      <p:ext uri="{BB962C8B-B14F-4D97-AF65-F5344CB8AC3E}">
        <p14:creationId xmlns:p14="http://schemas.microsoft.com/office/powerpoint/2010/main" val="14601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C5D32EA-C99B-5DB4-2F40-79937A2AF9F2}"/>
              </a:ext>
            </a:extLst>
          </p:cNvPr>
          <p:cNvSpPr txBox="1"/>
          <p:nvPr/>
        </p:nvSpPr>
        <p:spPr>
          <a:xfrm>
            <a:off x="837924" y="907846"/>
            <a:ext cx="77075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悲憫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：因著愛，尋找世上受傷與被遺棄的人。</a:t>
            </a: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尊嚴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：使人瞭解自己獨一無二的價值，進而成長      並發揮潛能。</a:t>
            </a: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：和諧共事、消弭衝突、促進溝通，協助每個人在家庭與社會中找到平安。</a:t>
            </a: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：敏銳察覺文化、宗教、與國情背景差異和不同需要。</a:t>
            </a:r>
          </a:p>
          <a:p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熱忱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：全心全意將時間與才能投入於服務他人，使世界更加美善。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B49541-2634-5B0C-0A06-867A0ABC23C2}"/>
              </a:ext>
            </a:extLst>
          </p:cNvPr>
          <p:cNvSpPr txBox="1"/>
          <p:nvPr/>
        </p:nvSpPr>
        <p:spPr>
          <a:xfrm>
            <a:off x="1896192" y="173633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善牧的核心價值</a:t>
            </a:r>
          </a:p>
        </p:txBody>
      </p:sp>
    </p:spTree>
    <p:extLst>
      <p:ext uri="{BB962C8B-B14F-4D97-AF65-F5344CB8AC3E}">
        <p14:creationId xmlns:p14="http://schemas.microsoft.com/office/powerpoint/2010/main" val="328583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建立共有願景五要素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12367" y="1167594"/>
            <a:ext cx="5829300" cy="3429000"/>
          </a:xfrm>
        </p:spPr>
        <p:txBody>
          <a:bodyPr/>
          <a:lstStyle/>
          <a:p>
            <a:r>
              <a:rPr lang="zh-TW" altLang="en-US" sz="3600" dirty="0"/>
              <a:t>可見的</a:t>
            </a:r>
          </a:p>
          <a:p>
            <a:r>
              <a:rPr lang="zh-TW" altLang="en-US" sz="3600" dirty="0"/>
              <a:t>相信的</a:t>
            </a:r>
          </a:p>
          <a:p>
            <a:r>
              <a:rPr lang="zh-TW" altLang="en-US" sz="3600" dirty="0"/>
              <a:t>感動的</a:t>
            </a:r>
          </a:p>
          <a:p>
            <a:r>
              <a:rPr lang="zh-TW" altLang="en-US" sz="3600" dirty="0"/>
              <a:t>可行的</a:t>
            </a:r>
          </a:p>
          <a:p>
            <a:r>
              <a:rPr lang="zh-TW" altLang="en-US" sz="3600" dirty="0"/>
              <a:t>渴望的</a:t>
            </a:r>
          </a:p>
          <a:p>
            <a:endParaRPr lang="en-US" altLang="zh-TW" dirty="0"/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4463988" y="2625756"/>
          <a:ext cx="2377679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3" imgW="854280" imgH="851040" progId="">
                  <p:embed/>
                </p:oleObj>
              </mc:Choice>
              <mc:Fallback>
                <p:oleObj name="多媒體項目" r:id="rId3" imgW="854280" imgH="851040" progId="">
                  <p:embed/>
                  <p:pic>
                    <p:nvPicPr>
                      <p:cNvPr id="145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988" y="2625756"/>
                        <a:ext cx="2377679" cy="169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D6680-6659-EECA-EE12-23BD8E3C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550E2D-D047-F582-F878-D64B0198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惟智的使命宣言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FE176-E8FE-8AAF-24B8-F19BC3F49B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85849"/>
            <a:ext cx="7772400" cy="367188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500" dirty="0"/>
              <a:t>探索為和風</a:t>
            </a:r>
          </a:p>
          <a:p>
            <a:r>
              <a:rPr lang="zh-TW" altLang="en-US" sz="3500" dirty="0"/>
              <a:t>教育為使命</a:t>
            </a:r>
          </a:p>
          <a:p>
            <a:r>
              <a:rPr lang="zh-TW" altLang="en-US" sz="3500" dirty="0"/>
              <a:t>網路為天空</a:t>
            </a:r>
          </a:p>
          <a:p>
            <a:r>
              <a:rPr lang="zh-TW" altLang="en-US" sz="3500" dirty="0"/>
              <a:t>廣傳妙蓮華</a:t>
            </a:r>
          </a:p>
          <a:p>
            <a:r>
              <a:rPr lang="zh-TW" altLang="en-US" sz="3500" dirty="0"/>
              <a:t>靜思好弟子</a:t>
            </a:r>
          </a:p>
          <a:p>
            <a:r>
              <a:rPr lang="zh-TW" altLang="en-US" sz="3500" dirty="0"/>
              <a:t>日日勤精進</a:t>
            </a:r>
          </a:p>
          <a:p>
            <a:r>
              <a:rPr lang="zh-TW" altLang="en-US" sz="3500" dirty="0"/>
              <a:t>善巧方便法</a:t>
            </a:r>
          </a:p>
          <a:p>
            <a:r>
              <a:rPr lang="zh-TW" altLang="en-US" sz="3500" dirty="0"/>
              <a:t>助人解迷津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286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D6C6C-3348-26B0-DD40-136884DD4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4C60AA-54C1-912D-2B8B-AC7230110D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idaloka"/>
                <a:sym typeface="Vidalok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idaloka"/>
              <a:sym typeface="Vidaloka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46696DD-12F8-0C72-5D07-3DE6E01B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本單元學習目標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677E6B8-75AD-5C41-82A3-871F8E57A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學習使命宣言的範例與檢核</a:t>
            </a:r>
          </a:p>
          <a:p>
            <a:r>
              <a:rPr lang="zh-TW" altLang="en-US" dirty="0"/>
              <a:t>學習寫出自己的使命宣言</a:t>
            </a:r>
          </a:p>
        </p:txBody>
      </p:sp>
      <p:pic>
        <p:nvPicPr>
          <p:cNvPr id="6" name="圖片 5" descr="一張含有 動畫卡通, 動畫, 美工圖案, 卡通 的圖片&#10;&#10;自動產生的描述">
            <a:extLst>
              <a:ext uri="{FF2B5EF4-FFF2-40B4-BE49-F238E27FC236}">
                <a16:creationId xmlns:a16="http://schemas.microsoft.com/office/drawing/2014/main" id="{5D9B74B6-5CC7-AB8E-DCDA-0A217AE9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64" y="2332938"/>
            <a:ext cx="5645190" cy="24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81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385B-C94B-B3D6-38C7-FA153FA8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C7E55-EBC2-778E-155E-5D258EC4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惟智的使命宣言</a:t>
            </a:r>
            <a:r>
              <a:rPr lang="en-US" altLang="zh-TW" dirty="0"/>
              <a:t>(ABCD</a:t>
            </a:r>
            <a:r>
              <a:rPr lang="zh-TW" altLang="en-US" dirty="0"/>
              <a:t>檢核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DFD1F7-D463-3EFC-FFE6-F9AE584B1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85849"/>
            <a:ext cx="7772400" cy="367188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500" dirty="0"/>
              <a:t>探索為和風 </a:t>
            </a:r>
            <a:r>
              <a:rPr lang="en-US" altLang="zh-TW" sz="3500" dirty="0"/>
              <a:t>B</a:t>
            </a:r>
            <a:endParaRPr lang="zh-TW" altLang="en-US" sz="3500" dirty="0"/>
          </a:p>
          <a:p>
            <a:r>
              <a:rPr lang="zh-TW" altLang="en-US" sz="3500" dirty="0"/>
              <a:t>教育為使命 </a:t>
            </a:r>
            <a:r>
              <a:rPr lang="en-US" altLang="zh-TW" sz="3500" dirty="0"/>
              <a:t>A</a:t>
            </a:r>
            <a:endParaRPr lang="zh-TW" altLang="en-US" sz="3500" dirty="0"/>
          </a:p>
          <a:p>
            <a:r>
              <a:rPr lang="zh-TW" altLang="en-US" sz="3500" dirty="0"/>
              <a:t>網路為天空 </a:t>
            </a:r>
            <a:r>
              <a:rPr lang="en-US" altLang="zh-TW" sz="3500" dirty="0"/>
              <a:t>B</a:t>
            </a:r>
            <a:endParaRPr lang="zh-TW" altLang="en-US" sz="3500" dirty="0"/>
          </a:p>
          <a:p>
            <a:r>
              <a:rPr lang="zh-TW" altLang="en-US" sz="3500" dirty="0"/>
              <a:t>廣傳妙蓮華 </a:t>
            </a:r>
            <a:r>
              <a:rPr lang="en-US" altLang="zh-TW" sz="3500" dirty="0"/>
              <a:t>D</a:t>
            </a:r>
            <a:endParaRPr lang="zh-TW" altLang="en-US" sz="3500" dirty="0"/>
          </a:p>
          <a:p>
            <a:r>
              <a:rPr lang="zh-TW" altLang="en-US" sz="3500" dirty="0"/>
              <a:t>靜思好弟子 </a:t>
            </a:r>
            <a:r>
              <a:rPr lang="en-US" altLang="zh-TW" sz="3500" dirty="0"/>
              <a:t>C</a:t>
            </a:r>
            <a:endParaRPr lang="zh-TW" altLang="en-US" sz="3500" dirty="0"/>
          </a:p>
          <a:p>
            <a:r>
              <a:rPr lang="zh-TW" altLang="en-US" sz="3500" dirty="0"/>
              <a:t>日日勤精進 </a:t>
            </a:r>
            <a:r>
              <a:rPr lang="en-US" altLang="zh-TW" sz="3500" dirty="0"/>
              <a:t>C</a:t>
            </a:r>
            <a:endParaRPr lang="zh-TW" altLang="en-US" sz="3500" dirty="0"/>
          </a:p>
          <a:p>
            <a:r>
              <a:rPr lang="zh-TW" altLang="en-US" sz="3500" dirty="0"/>
              <a:t>善巧方便法 </a:t>
            </a:r>
            <a:r>
              <a:rPr lang="en-US" altLang="zh-TW" sz="3500" dirty="0"/>
              <a:t>B</a:t>
            </a:r>
            <a:endParaRPr lang="zh-TW" altLang="en-US" sz="3500" dirty="0"/>
          </a:p>
          <a:p>
            <a:r>
              <a:rPr lang="zh-TW" altLang="en-US" sz="3500" dirty="0"/>
              <a:t>助人解迷津 </a:t>
            </a:r>
            <a:r>
              <a:rPr lang="en-US" altLang="zh-TW" sz="3500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679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4C4C0-4A9D-8F39-3424-4A9FEF829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>
            <a:extLst>
              <a:ext uri="{FF2B5EF4-FFF2-40B4-BE49-F238E27FC236}">
                <a16:creationId xmlns:a16="http://schemas.microsoft.com/office/drawing/2014/main" id="{76D8DF28-B567-FDA2-2802-1A247E0CF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我的使命宣言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317B5606-BA4C-79A3-670C-4B5CC14E93A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14400" y="1085850"/>
            <a:ext cx="7772400" cy="39933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86003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筆跡, 手指, 捲動方塊 的圖片&#10;&#10;自動產生的描述">
            <a:extLst>
              <a:ext uri="{FF2B5EF4-FFF2-40B4-BE49-F238E27FC236}">
                <a16:creationId xmlns:a16="http://schemas.microsoft.com/office/drawing/2014/main" id="{C171B364-7D61-E733-243A-66D039FA8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6" y="179614"/>
            <a:ext cx="7176407" cy="478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603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5979C-BE69-E1B9-30DE-B6D0551E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>
            <a:extLst>
              <a:ext uri="{FF2B5EF4-FFF2-40B4-BE49-F238E27FC236}">
                <a16:creationId xmlns:a16="http://schemas.microsoft.com/office/drawing/2014/main" id="{3E0B6277-D66A-1D6E-979D-594BB3D66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我的學習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526BE027-6A3B-BEDF-0A0B-EA846DD4318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14400" y="1085850"/>
            <a:ext cx="7772400" cy="39933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45085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9109" y="2001264"/>
            <a:ext cx="6585782" cy="3040154"/>
          </a:xfrm>
          <a:prstGeom prst="rect">
            <a:avLst/>
          </a:prstGeom>
          <a:gradFill flip="none" rotWithShape="1">
            <a:gsLst>
              <a:gs pos="0">
                <a:srgbClr val="0A8EB2"/>
              </a:gs>
              <a:gs pos="57892">
                <a:schemeClr val="bg1">
                  <a:lumMod val="7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rgbClr val="E139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8641">
              <a:buClrTx/>
              <a:defRPr/>
            </a:pPr>
            <a:endParaRPr lang="zh-CN" altLang="en-US" sz="2305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7508" y="1171469"/>
            <a:ext cx="4408297" cy="186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8641">
              <a:buClrTx/>
              <a:defRPr/>
            </a:pPr>
            <a:r>
              <a:rPr lang="zh-TW" altLang="en-US" sz="5762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感恩</a:t>
            </a:r>
            <a:endParaRPr lang="en-US" altLang="zh-TW" sz="5762" kern="1200" dirty="0">
              <a:ln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方正光辉特粗简体" pitchFamily="65" charset="-122"/>
            </a:endParaRPr>
          </a:p>
          <a:p>
            <a:pPr algn="ctr" defTabSz="658641">
              <a:buClrTx/>
              <a:defRPr/>
            </a:pPr>
            <a:r>
              <a:rPr lang="en-US" altLang="zh-TW" sz="5762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Thank You</a:t>
            </a:r>
            <a:endParaRPr lang="zh-CN" altLang="en-US" sz="5762" kern="1200" dirty="0">
              <a:ln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方正光辉特粗简体" pitchFamily="65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EE10F9-FDD4-44F1-8563-85C77A20863C}"/>
              </a:ext>
            </a:extLst>
          </p:cNvPr>
          <p:cNvSpPr/>
          <p:nvPr/>
        </p:nvSpPr>
        <p:spPr>
          <a:xfrm>
            <a:off x="2912406" y="3920172"/>
            <a:ext cx="3902030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58641">
              <a:buClrTx/>
              <a:defRPr/>
            </a:pPr>
            <a:r>
              <a:rPr lang="en-US" altLang="zh-TW" sz="2305" b="1" kern="12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  <a:cs typeface="+mn-cs"/>
              </a:rPr>
              <a:t>https://www.neptune-it.com/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625EC58-F9C1-4416-A9CD-CAF6011CE376}"/>
              </a:ext>
            </a:extLst>
          </p:cNvPr>
          <p:cNvSpPr txBox="1"/>
          <p:nvPr/>
        </p:nvSpPr>
        <p:spPr>
          <a:xfrm>
            <a:off x="3845928" y="3461115"/>
            <a:ext cx="2230079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641">
              <a:buClrTx/>
              <a:defRPr/>
            </a:pPr>
            <a:r>
              <a:rPr lang="zh-TW" altLang="en-US" sz="2017" b="1" kern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奈普敦智慧平台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7983E43-E273-496D-9454-271A68D5C34C}"/>
              </a:ext>
            </a:extLst>
          </p:cNvPr>
          <p:cNvSpPr txBox="1"/>
          <p:nvPr/>
        </p:nvSpPr>
        <p:spPr>
          <a:xfrm>
            <a:off x="1041924" y="354864"/>
            <a:ext cx="7060152" cy="62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8641">
              <a:buClrTx/>
              <a:defRPr/>
            </a:pPr>
            <a:r>
              <a:rPr lang="zh-TW" altLang="en-US" sz="3438" kern="120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訂定使命宣言，</a:t>
            </a:r>
            <a:r>
              <a:rPr lang="zh-TW" altLang="en-US" sz="3438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做好時間管理</a:t>
            </a:r>
            <a:endParaRPr lang="zh-CN" altLang="en-US" sz="3438" kern="1200" dirty="0">
              <a:ln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方正光辉特粗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54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7A70C-2455-C13F-0142-83DCF42A4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227E1-F46B-4EB7-E771-EE94BFE4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生產力金字塔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0F22712-3BFB-3507-E408-E4CC7BE302B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071670" y="1339445"/>
          <a:ext cx="571504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72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543050" y="4000500"/>
            <a:ext cx="5886450" cy="9144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tint val="5137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1" lang="zh-TW" altLang="zh-TW" sz="1800" b="1" kern="1200"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655564" y="228600"/>
            <a:ext cx="5832872" cy="594122"/>
          </a:xfrm>
        </p:spPr>
        <p:txBody>
          <a:bodyPr/>
          <a:lstStyle/>
          <a:p>
            <a:r>
              <a:rPr lang="zh-TW" altLang="en-US" sz="2700" dirty="0"/>
              <a:t>將使命轉化為所希望的成果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057400" y="3371850"/>
            <a:ext cx="48577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個人目標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我必須做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2686050" y="2571750"/>
            <a:ext cx="36004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平衡計分卡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執行與聚焦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2400300" y="2971800"/>
            <a:ext cx="422910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策略行動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我們必須做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2971800" y="2171700"/>
            <a:ext cx="297180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經營方針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我們的謀略計劃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3543300" y="1371600"/>
            <a:ext cx="18859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核心價值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我們相信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3829050" y="971550"/>
            <a:ext cx="13144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使命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我們為何存在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3371850" y="1771650"/>
            <a:ext cx="22288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願景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我們想成為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1828800" y="4286250"/>
            <a:ext cx="1257300" cy="514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滿意的股東</a:t>
            </a:r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4572000" y="4286250"/>
            <a:ext cx="1257300" cy="514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有效率的流程</a:t>
            </a: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5943600" y="4286250"/>
            <a:ext cx="1257300" cy="514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士氣高昂且訓練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有素的工作團隊</a:t>
            </a: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3200400" y="4286250"/>
            <a:ext cx="1257300" cy="514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愉悅的顧客</a:t>
            </a:r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4057651" y="4000500"/>
            <a:ext cx="7232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latin typeface="Times New Roman" pitchFamily="18" charset="0"/>
                <a:ea typeface="新細明體" pitchFamily="18" charset="-120"/>
                <a:cs typeface="+mn-cs"/>
              </a:rPr>
              <a:t>策略目標</a:t>
            </a:r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>
            <a:off x="1543050" y="4229100"/>
            <a:ext cx="588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1" lang="zh-TW" altLang="en-US" sz="1350" kern="1200"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226321" name="AutoShape 17"/>
          <p:cNvSpPr>
            <a:spLocks noChangeArrowheads="1"/>
          </p:cNvSpPr>
          <p:nvPr/>
        </p:nvSpPr>
        <p:spPr bwMode="auto">
          <a:xfrm>
            <a:off x="4400550" y="3829050"/>
            <a:ext cx="171450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1" lang="zh-TW" altLang="en-US" sz="1350" kern="1200">
              <a:latin typeface="Arial" charset="0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43050" y="4000500"/>
            <a:ext cx="5886450" cy="9144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tint val="5137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1" lang="zh-TW" altLang="zh-TW" sz="1800" b="1" kern="1200"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657350" y="224164"/>
            <a:ext cx="5829300" cy="628650"/>
          </a:xfrm>
        </p:spPr>
        <p:txBody>
          <a:bodyPr/>
          <a:lstStyle/>
          <a:p>
            <a:r>
              <a:rPr lang="zh-TW" altLang="en-US" sz="2700" dirty="0"/>
              <a:t>將使命轉化為所希望的成果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057400" y="3371850"/>
            <a:ext cx="48577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個人目標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我必須做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86050" y="2571750"/>
            <a:ext cx="36004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 dirty="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平衡計分卡</a:t>
            </a:r>
            <a:r>
              <a:rPr kumimoji="1" lang="en-US" altLang="zh-TW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年度目標</a:t>
            </a:r>
            <a:r>
              <a:rPr kumimoji="1" lang="en-US" altLang="zh-TW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endParaRPr kumimoji="1" lang="zh-TW" altLang="en-US" sz="1050" b="1" kern="1200" dirty="0"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 dirty="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執行與聚焦</a:t>
            </a:r>
            <a:r>
              <a:rPr kumimoji="1" lang="en-US" altLang="zh-TW" sz="1050" kern="1200" dirty="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400300" y="2971800"/>
            <a:ext cx="422910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 dirty="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策略行動</a:t>
            </a:r>
            <a:r>
              <a:rPr kumimoji="1" lang="en-US" altLang="zh-TW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年度計劃</a:t>
            </a:r>
            <a:r>
              <a:rPr kumimoji="1" lang="en-US" altLang="zh-TW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endParaRPr kumimoji="1" lang="zh-TW" altLang="en-US" sz="1050" b="1" kern="1200" dirty="0"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 dirty="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我們必須做</a:t>
            </a:r>
            <a:r>
              <a:rPr kumimoji="1" lang="en-US" altLang="zh-TW" sz="1050" kern="1200" dirty="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971800" y="2171700"/>
            <a:ext cx="297180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 dirty="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經營方針</a:t>
            </a:r>
            <a:r>
              <a:rPr lang="en-US" altLang="zh-TW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lang="zh-TW" altLang="en-US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中長期方針</a:t>
            </a:r>
            <a:r>
              <a:rPr lang="en-US" altLang="zh-TW" sz="1050" b="1" kern="1200" dirty="0"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endParaRPr kumimoji="1" lang="zh-TW" altLang="en-US" sz="1050" b="1" kern="1200" dirty="0">
              <a:solidFill>
                <a:srgbClr val="FF3300"/>
              </a:solidFill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 dirty="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我們的謀略計劃</a:t>
            </a:r>
            <a:r>
              <a:rPr kumimoji="1" lang="en-US" altLang="zh-TW" sz="1050" kern="1200" dirty="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543300" y="1371600"/>
            <a:ext cx="18859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核心價值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我們相信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829050" y="971550"/>
            <a:ext cx="13144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使命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我們為何存在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371850" y="1771650"/>
            <a:ext cx="2228850" cy="43165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願景</a:t>
            </a:r>
          </a:p>
          <a:p>
            <a:pPr algn="ctr" defTabSz="6858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我們想成為</a:t>
            </a:r>
            <a:r>
              <a:rPr kumimoji="1" lang="en-US" altLang="zh-TW" sz="1050" kern="1200">
                <a:solidFill>
                  <a:srgbClr val="CC6600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------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828800" y="4286250"/>
            <a:ext cx="1257300" cy="514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滿意的股東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4572000" y="4286250"/>
            <a:ext cx="1257300" cy="514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有效率的流程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5943600" y="4286250"/>
            <a:ext cx="1257300" cy="514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士氣高昂且訓練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有素的工作團隊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200400" y="4286250"/>
            <a:ext cx="1257300" cy="514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200" b="1" kern="1200">
                <a:solidFill>
                  <a:srgbClr val="FF33CC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愉悅的顧客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057651" y="4000500"/>
            <a:ext cx="7232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1" lang="zh-TW" altLang="en-US" sz="1050" b="1" kern="1200">
                <a:latin typeface="Times New Roman" pitchFamily="18" charset="0"/>
                <a:ea typeface="新細明體" pitchFamily="18" charset="-120"/>
                <a:cs typeface="+mn-cs"/>
              </a:rPr>
              <a:t>策略目標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1543050" y="4229100"/>
            <a:ext cx="588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1" lang="zh-TW" altLang="en-US" sz="1350" kern="1200"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4400550" y="3829050"/>
            <a:ext cx="171450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1" lang="zh-TW" altLang="en-US" sz="1350" kern="1200"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5489973" y="951310"/>
            <a:ext cx="113466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350" kern="1200">
                <a:latin typeface="Arial" charset="0"/>
                <a:ea typeface="新細明體" pitchFamily="18" charset="-120"/>
                <a:cs typeface="+mn-cs"/>
              </a:rPr>
              <a:t>永久的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651898" y="1437085"/>
            <a:ext cx="97274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en-US" altLang="zh-TW" sz="1350" kern="1200">
                <a:latin typeface="Arial" charset="0"/>
                <a:ea typeface="新細明體" pitchFamily="18" charset="-120"/>
                <a:cs typeface="+mn-cs"/>
              </a:rPr>
              <a:t>10-20</a:t>
            </a:r>
            <a:r>
              <a:rPr kumimoji="1" lang="zh-TW" altLang="en-US" sz="1350" kern="1200">
                <a:latin typeface="Arial" charset="0"/>
                <a:ea typeface="新細明體" pitchFamily="18" charset="-120"/>
                <a:cs typeface="+mn-cs"/>
              </a:rPr>
              <a:t>年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813822" y="1815703"/>
            <a:ext cx="91797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en-US" altLang="zh-TW" sz="1350" kern="1200">
                <a:latin typeface="Arial" charset="0"/>
                <a:ea typeface="新細明體" pitchFamily="18" charset="-120"/>
                <a:cs typeface="+mn-cs"/>
              </a:rPr>
              <a:t>5-10</a:t>
            </a:r>
            <a:r>
              <a:rPr kumimoji="1" lang="zh-TW" altLang="en-US" sz="1350" kern="1200">
                <a:latin typeface="Arial" charset="0"/>
                <a:ea typeface="新細明體" pitchFamily="18" charset="-120"/>
                <a:cs typeface="+mn-cs"/>
              </a:rPr>
              <a:t>年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6137673" y="2193131"/>
            <a:ext cx="64889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en-US" altLang="zh-TW" sz="1350" kern="1200">
                <a:latin typeface="Arial" charset="0"/>
                <a:ea typeface="新細明體" pitchFamily="18" charset="-120"/>
                <a:cs typeface="+mn-cs"/>
              </a:rPr>
              <a:t>1-5</a:t>
            </a:r>
            <a:r>
              <a:rPr kumimoji="1" lang="zh-TW" altLang="en-US" sz="1350" kern="1200">
                <a:latin typeface="Arial" charset="0"/>
                <a:ea typeface="新細明體" pitchFamily="18" charset="-120"/>
                <a:cs typeface="+mn-cs"/>
              </a:rPr>
              <a:t>年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6624638" y="2625328"/>
            <a:ext cx="5941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350" kern="1200">
                <a:latin typeface="Arial" charset="0"/>
                <a:ea typeface="新細明體" pitchFamily="18" charset="-120"/>
                <a:cs typeface="+mn-cs"/>
              </a:rPr>
              <a:t>每年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6893719" y="3003947"/>
            <a:ext cx="5309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350" kern="1200">
                <a:latin typeface="Arial" charset="0"/>
                <a:ea typeface="新細明體" pitchFamily="18" charset="-120"/>
                <a:cs typeface="+mn-cs"/>
              </a:rPr>
              <a:t>每年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7163992" y="3489722"/>
            <a:ext cx="5309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kumimoji="1" lang="zh-TW" altLang="en-US" sz="1350" kern="1200">
                <a:latin typeface="Arial" charset="0"/>
                <a:ea typeface="新細明體" pitchFamily="18" charset="-120"/>
                <a:cs typeface="+mn-cs"/>
              </a:rPr>
              <a:t>每年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使命的範例</a:t>
            </a:r>
          </a:p>
        </p:txBody>
      </p:sp>
      <p:pic>
        <p:nvPicPr>
          <p:cNvPr id="433157" name="Picture 5" descr="C:\Users\Jack Kao\AppData\Local\Microsoft\Windows\Temporary Internet Files\Content.IE5\61GCPTLP\MC9002978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874" y="1815666"/>
            <a:ext cx="2325246" cy="2324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醫院急診室</a:t>
            </a:r>
            <a:r>
              <a:rPr lang="en-US" altLang="zh-TW" dirty="0"/>
              <a:t>—</a:t>
            </a:r>
            <a:r>
              <a:rPr lang="zh-TW" altLang="en-US" dirty="0"/>
              <a:t>彼得杜拉克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我們的使命是安撫受苦的人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3815916" y="2517745"/>
          <a:ext cx="2659894" cy="198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3" imgW="6903720" imgH="5161680" progId="">
                  <p:embed/>
                </p:oleObj>
              </mc:Choice>
              <mc:Fallback>
                <p:oleObj name="多媒體項目" r:id="rId3" imgW="6903720" imgH="5161680" progId="">
                  <p:embed/>
                  <p:pic>
                    <p:nvPicPr>
                      <p:cNvPr id="137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916" y="2517745"/>
                        <a:ext cx="2659894" cy="1988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醫院急診室</a:t>
            </a:r>
            <a:r>
              <a:rPr lang="en-US" altLang="zh-TW" dirty="0"/>
              <a:t>—</a:t>
            </a:r>
            <a:r>
              <a:rPr lang="zh-TW" altLang="en-US" dirty="0"/>
              <a:t>彼得杜拉克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我們的使命是</a:t>
            </a:r>
            <a:r>
              <a:rPr lang="zh-TW" altLang="en-US" b="1" dirty="0">
                <a:solidFill>
                  <a:srgbClr val="00B0F0"/>
                </a:solidFill>
              </a:rPr>
              <a:t>安</a:t>
            </a:r>
            <a:r>
              <a:rPr lang="zh-TW" altLang="en-US" b="1" dirty="0">
                <a:solidFill>
                  <a:srgbClr val="FF0000"/>
                </a:solidFill>
              </a:rPr>
              <a:t>撫</a:t>
            </a:r>
            <a:r>
              <a:rPr lang="zh-TW" altLang="en-US" b="1" dirty="0">
                <a:solidFill>
                  <a:srgbClr val="7030A0"/>
                </a:solidFill>
              </a:rPr>
              <a:t>受苦的人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3815916" y="2517745"/>
          <a:ext cx="2659894" cy="198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3" imgW="6903720" imgH="5161680" progId="">
                  <p:embed/>
                </p:oleObj>
              </mc:Choice>
              <mc:Fallback>
                <p:oleObj name="多媒體項目" r:id="rId3" imgW="6903720" imgH="5161680" progId="">
                  <p:embed/>
                  <p:pic>
                    <p:nvPicPr>
                      <p:cNvPr id="137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916" y="2517745"/>
                        <a:ext cx="2659894" cy="1988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1295</Words>
  <Application>Microsoft Office PowerPoint</Application>
  <PresentationFormat>如螢幕大小 (16:9)</PresentationFormat>
  <Paragraphs>199</Paragraphs>
  <Slides>34</Slides>
  <Notes>19</Notes>
  <HiddenSlides>0</HiddenSlides>
  <MMClips>0</MMClips>
  <ScaleCrop>false</ScaleCrop>
  <HeadingPairs>
    <vt:vector size="8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55" baseType="lpstr">
      <vt:lpstr>Lora</vt:lpstr>
      <vt:lpstr>Franklin Gothic Book</vt:lpstr>
      <vt:lpstr>華康隸書體W5</vt:lpstr>
      <vt:lpstr>Corbel</vt:lpstr>
      <vt:lpstr>Wingdings 2</vt:lpstr>
      <vt:lpstr>微軟正黑體</vt:lpstr>
      <vt:lpstr>Arial</vt:lpstr>
      <vt:lpstr>Vidaloka</vt:lpstr>
      <vt:lpstr>Wingdings 3</vt:lpstr>
      <vt:lpstr>標楷體</vt:lpstr>
      <vt:lpstr>Microsoft YaHei</vt:lpstr>
      <vt:lpstr>Perpetua</vt:lpstr>
      <vt:lpstr>超研澤顏楷</vt:lpstr>
      <vt:lpstr>Calibri</vt:lpstr>
      <vt:lpstr>Times New Roman</vt:lpstr>
      <vt:lpstr>Wingdings</vt:lpstr>
      <vt:lpstr>Brabantio template</vt:lpstr>
      <vt:lpstr>地鐵</vt:lpstr>
      <vt:lpstr>預設簡報設計</vt:lpstr>
      <vt:lpstr>公正</vt:lpstr>
      <vt:lpstr>多媒體項目</vt:lpstr>
      <vt:lpstr>時間管理 使命宣言</vt:lpstr>
      <vt:lpstr>PowerPoint 簡報</vt:lpstr>
      <vt:lpstr>本單元學習目標</vt:lpstr>
      <vt:lpstr>生產力金字塔</vt:lpstr>
      <vt:lpstr>將使命轉化為所希望的成果</vt:lpstr>
      <vt:lpstr>將使命轉化為所希望的成果</vt:lpstr>
      <vt:lpstr>使命的範例</vt:lpstr>
      <vt:lpstr>醫院急診室—彼得杜拉克</vt:lpstr>
      <vt:lpstr>醫院急診室—彼得杜拉克</vt:lpstr>
      <vt:lpstr>美國女童軍使命</vt:lpstr>
      <vt:lpstr>英國公立學校使命—羅格比(19世紀)</vt:lpstr>
      <vt:lpstr>美國西爾斯百貨連鎖Sears</vt:lpstr>
      <vt:lpstr>赫茲（Hertz）</vt:lpstr>
      <vt:lpstr>英特爾（Intel Corporation）</vt:lpstr>
      <vt:lpstr>Google的使命-舊版</vt:lpstr>
      <vt:lpstr>Google的使命-新版</vt:lpstr>
      <vt:lpstr>日本如水庵的使命與經營理念</vt:lpstr>
      <vt:lpstr>PowerPoint 簡報</vt:lpstr>
      <vt:lpstr>水</vt:lpstr>
      <vt:lpstr>小　豆</vt:lpstr>
      <vt:lpstr>鹽</vt:lpstr>
      <vt:lpstr>願景(使命宣言)作業說明</vt:lpstr>
      <vt:lpstr>願景(使命宣言)作業說明</vt:lpstr>
      <vt:lpstr>ABCD的格式</vt:lpstr>
      <vt:lpstr>PowerPoint 簡報</vt:lpstr>
      <vt:lpstr>PowerPoint 簡報</vt:lpstr>
      <vt:lpstr>PowerPoint 簡報</vt:lpstr>
      <vt:lpstr>建立共有願景五要素</vt:lpstr>
      <vt:lpstr>惟智的使命宣言</vt:lpstr>
      <vt:lpstr>惟智的使命宣言(ABCD檢核)</vt:lpstr>
      <vt:lpstr>我的使命宣言</vt:lpstr>
      <vt:lpstr>PowerPoint 簡報</vt:lpstr>
      <vt:lpstr>我的學習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薰法安心 讀書會</dc:title>
  <cp:lastModifiedBy>明智 高</cp:lastModifiedBy>
  <cp:revision>2</cp:revision>
  <dcterms:modified xsi:type="dcterms:W3CDTF">2024-03-04T06:47:38Z</dcterms:modified>
</cp:coreProperties>
</file>