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5" r:id="rId2"/>
  </p:sldMasterIdLst>
  <p:notesMasterIdLst>
    <p:notesMasterId r:id="rId14"/>
  </p:notesMasterIdLst>
  <p:sldIdLst>
    <p:sldId id="256" r:id="rId3"/>
    <p:sldId id="10542" r:id="rId4"/>
    <p:sldId id="340" r:id="rId5"/>
    <p:sldId id="10543" r:id="rId6"/>
    <p:sldId id="10544" r:id="rId7"/>
    <p:sldId id="10545" r:id="rId8"/>
    <p:sldId id="10546" r:id="rId9"/>
    <p:sldId id="10547" r:id="rId10"/>
    <p:sldId id="10548" r:id="rId11"/>
    <p:sldId id="10549" r:id="rId12"/>
    <p:sldId id="10524" r:id="rId13"/>
  </p:sldIdLst>
  <p:sldSz cx="9144000" cy="5143500" type="screen16x9"/>
  <p:notesSz cx="6858000" cy="9144000"/>
  <p:embeddedFontLst>
    <p:embeddedFont>
      <p:font typeface="超研澤顏楷" panose="02010609010101010101" charset="-120"/>
      <p:regular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  <p:embeddedFont>
      <p:font typeface="Lora" pitchFamily="2" charset="0"/>
      <p:regular r:id="rId20"/>
      <p:bold r:id="rId21"/>
      <p:italic r:id="rId22"/>
      <p:boldItalic r:id="rId23"/>
    </p:embeddedFont>
    <p:embeddedFont>
      <p:font typeface="Microsoft YaHei" panose="020B0503020204020204" pitchFamily="34" charset="-122"/>
      <p:regular r:id="rId24"/>
      <p:bold r:id="rId25"/>
    </p:embeddedFont>
    <p:embeddedFont>
      <p:font typeface="Vidaloka" panose="02020500000000000000" charset="0"/>
      <p:regular r:id="rId26"/>
    </p:embeddedFont>
    <p:embeddedFont>
      <p:font typeface="Wingdings 2" panose="05020102010507070707" pitchFamily="18" charset="2"/>
      <p:regular r:id="rId27"/>
    </p:embeddedFont>
    <p:embeddedFont>
      <p:font typeface="Wingdings 3" panose="05040102010807070707" pitchFamily="18" charset="2"/>
      <p:regular r:id="rId28"/>
    </p:embeddedFont>
    <p:embeddedFont>
      <p:font typeface="微軟正黑體" panose="020B0604030504040204" pitchFamily="34" charset="-120"/>
      <p:regular r:id="rId29"/>
      <p:bold r:id="rId30"/>
    </p:embeddedFont>
    <p:embeddedFont>
      <p:font typeface="標楷體" panose="03000509000000000000" pitchFamily="65" charset="-12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4F6C5D-1427-41C1-A197-041D8283ABD9}">
  <a:tblStyle styleId="{544F6C5D-1427-41C1-A197-041D8283AB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245370-B4C5-4E26-848E-422DCF61350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5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31678-FFF4-CB4C-4492-D28C13437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E1335EA5-C59A-443A-2289-4620F6116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" y="744538"/>
            <a:ext cx="6596063" cy="3711575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7B3CDEA-0FBC-6984-6FF9-7AC32C4CA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C5BC51-968F-6E13-AED2-056599156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37C3B-002A-431E-9220-A8FB861285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8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5300" y="1117300"/>
            <a:ext cx="4230600" cy="2908800"/>
          </a:xfrm>
          <a:prstGeom prst="rect">
            <a:avLst/>
          </a:prstGeom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0134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27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33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01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41624"/>
            <a:ext cx="2133600" cy="273844"/>
          </a:xfrm>
        </p:spPr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41624"/>
            <a:ext cx="5562600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41624"/>
            <a:ext cx="457200" cy="273844"/>
          </a:xfrm>
        </p:spPr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95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31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981200" cy="4388644"/>
          </a:xfrm>
        </p:spPr>
        <p:txBody>
          <a:bodyPr vert="eaVert"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5979"/>
            <a:ext cx="58674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49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標題，文字及多媒體項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9" y="463154"/>
            <a:ext cx="7793037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媒體版面配置區 3"/>
          <p:cNvSpPr>
            <a:spLocks noGrp="1"/>
          </p:cNvSpPr>
          <p:nvPr>
            <p:ph type="media" sz="half" idx="2"/>
          </p:nvPr>
        </p:nvSpPr>
        <p:spPr>
          <a:xfrm>
            <a:off x="5145088" y="1513285"/>
            <a:ext cx="3810000" cy="30861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latin typeface="+mn-lt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82CD-6D99-48F6-9DC0-461E1098160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164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63" y="205932"/>
            <a:ext cx="8230076" cy="85705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525A-FE46-499D-8D34-C2AE898E938A}" type="datetime1">
              <a:rPr lang="zh-CN" altLang="en-US"/>
              <a:pPr>
                <a:defRPr/>
              </a:pPr>
              <a:t>2024/3/15</a:t>
            </a:fld>
            <a:endParaRPr lang="zh-CN" altLang="en-US" sz="1349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cs typeface="+mn-ea"/>
              </a:defRPr>
            </a:lvl1pPr>
          </a:lstStyle>
          <a:p>
            <a:pPr>
              <a:defRPr/>
            </a:pPr>
            <a:fld id="{464647AD-A1B2-47B5-9CCD-A6C879E6AE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63401"/>
      </p:ext>
    </p:extLst>
  </p:cSld>
  <p:clrMapOvr>
    <a:masterClrMapping/>
  </p:clrMapOvr>
  <p:transition advTm="5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ansparent kids" preserve="1">
  <p:cSld name="1_Blank - Transparent kids">
    <p:bg>
      <p:bgPr>
        <a:gradFill>
          <a:gsLst>
            <a:gs pos="0">
              <a:schemeClr val="accent5"/>
            </a:gs>
            <a:gs pos="19000">
              <a:schemeClr val="accent4"/>
            </a:gs>
            <a:gs pos="45000">
              <a:schemeClr val="accent1"/>
            </a:gs>
            <a:gs pos="100000">
              <a:srgbClr val="20124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31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transparent kids" preserve="1">
  <p:cSld name="1_Blank - Small transparent kids"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38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transparent kids" preserve="1" userDrawn="1">
  <p:cSld name="1_Blank - Small transparent kids"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Google Shape;19;p5">
            <a:extLst>
              <a:ext uri="{FF2B5EF4-FFF2-40B4-BE49-F238E27FC236}">
                <a16:creationId xmlns:a16="http://schemas.microsoft.com/office/drawing/2014/main" id="{19371EBE-3480-FD24-8059-C346AB5E4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2644" y="158897"/>
            <a:ext cx="7861740" cy="6415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20;p5">
            <a:extLst>
              <a:ext uri="{FF2B5EF4-FFF2-40B4-BE49-F238E27FC236}">
                <a16:creationId xmlns:a16="http://schemas.microsoft.com/office/drawing/2014/main" id="{B53ECD3E-0461-D191-28F7-06BBFB6B8B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2644" y="871264"/>
            <a:ext cx="7861740" cy="40215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 sz="3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711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DEBD-CABB-4834-BB03-20D02363EF9B}" type="datetimeFigureOut">
              <a:rPr lang="zh-TW" altLang="en-US" smtClean="0"/>
              <a:t>2024/3/15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64C-1B4C-4902-A4FA-6501EAA6B0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74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2508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extLst/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06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935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50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ora"/>
              <a:buChar char="✦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ra"/>
              <a:buChar char="✧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FFFF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2" r:id="rId3"/>
    <p:sldLayoutId id="2147483663" r:id="rId4"/>
    <p:sldLayoutId id="214748366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2CBC2E-DA05-44C9-A9C7-18C49402DD73}" type="datetimeFigureOut">
              <a:rPr lang="zh-TW" altLang="en-US" smtClean="0"/>
              <a:pPr/>
              <a:t>2024/3/15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2643758"/>
            <a:ext cx="396000" cy="249974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0" y="1491630"/>
            <a:ext cx="396000" cy="115212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627534"/>
            <a:ext cx="396000" cy="864096"/>
          </a:xfrm>
          <a:prstGeom prst="rect">
            <a:avLst/>
          </a:prstGeom>
          <a:solidFill>
            <a:srgbClr val="00ADDC">
              <a:alpha val="67059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0" y="0"/>
            <a:ext cx="396000" cy="62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085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167114" y="530722"/>
            <a:ext cx="3980225" cy="290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>
                <a:solidFill>
                  <a:srgbClr val="FFC000"/>
                </a:solidFill>
                <a:latin typeface="超研澤顏楷" panose="02010609010101010101" pitchFamily="49" charset="-120"/>
                <a:ea typeface="超研澤顏楷" panose="02010609010101010101" pitchFamily="49" charset="-120"/>
                <a:cs typeface="超研澤顏楷" panose="02010609010101010101" pitchFamily="49" charset="-120"/>
              </a:rPr>
              <a:t>時間管理</a:t>
            </a:r>
            <a:br>
              <a:rPr lang="en-US" altLang="zh-TW" sz="4400" dirty="0">
                <a:solidFill>
                  <a:srgbClr val="FFC000"/>
                </a:solidFill>
                <a:latin typeface="超研澤顏楷" panose="02010609010101010101" pitchFamily="49" charset="-120"/>
                <a:ea typeface="超研澤顏楷" panose="02010609010101010101" pitchFamily="49" charset="-120"/>
                <a:cs typeface="超研澤顏楷" panose="02010609010101010101" pitchFamily="49" charset="-120"/>
              </a:rPr>
            </a:br>
            <a:r>
              <a:rPr lang="zh-TW" altLang="en-US" sz="4400" dirty="0">
                <a:solidFill>
                  <a:srgbClr val="FFC000"/>
                </a:solidFill>
                <a:latin typeface="超研澤顏楷" panose="02010609010101010101" pitchFamily="49" charset="-120"/>
                <a:ea typeface="超研澤顏楷" panose="02010609010101010101" pitchFamily="49" charset="-120"/>
                <a:cs typeface="超研澤顏楷" panose="02010609010101010101" pitchFamily="49" charset="-120"/>
              </a:rPr>
              <a:t>價值觀</a:t>
            </a:r>
            <a:endParaRPr lang="en-US" sz="5400" dirty="0">
              <a:solidFill>
                <a:srgbClr val="FFC000"/>
              </a:solidFill>
              <a:latin typeface="超研澤顏楷" panose="02010609010101010101" pitchFamily="49" charset="-120"/>
              <a:ea typeface="超研澤顏楷" panose="02010609010101010101" pitchFamily="49" charset="-120"/>
              <a:cs typeface="超研澤顏楷" panose="02010609010101010101" pitchFamily="49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6D2E6AC-5E12-87D1-ED82-1533B8028032}"/>
              </a:ext>
            </a:extLst>
          </p:cNvPr>
          <p:cNvSpPr txBox="1"/>
          <p:nvPr/>
        </p:nvSpPr>
        <p:spPr>
          <a:xfrm>
            <a:off x="-235931" y="2962468"/>
            <a:ext cx="4786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王若琪</a:t>
            </a:r>
            <a:endParaRPr lang="en-US" altLang="zh-TW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</a:t>
            </a:r>
            <a:r>
              <a:rPr lang="zh-TW" altLang="en-US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5BE7677-2E46-4FC2-71EE-53223895D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682" y="0"/>
            <a:ext cx="4693318" cy="51224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7341" y="375055"/>
            <a:ext cx="5549317" cy="685800"/>
          </a:xfrm>
        </p:spPr>
        <p:txBody>
          <a:bodyPr/>
          <a:lstStyle/>
          <a:p>
            <a:r>
              <a:rPr lang="zh-TW" altLang="en-US" dirty="0"/>
              <a:t>我的學習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09057" y="1220245"/>
            <a:ext cx="8951053" cy="382153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zh-TW" altLang="en-US" dirty="0"/>
          </a:p>
          <a:p>
            <a:pPr marL="68580" indent="0">
              <a:buNone/>
            </a:pPr>
            <a:r>
              <a:rPr lang="zh-TW" altLang="en-US" u="sng" dirty="0"/>
              <a:t>*定期檢核，自我激勵</a:t>
            </a:r>
            <a:endParaRPr lang="en-US" altLang="zh-TW" dirty="0"/>
          </a:p>
          <a:p>
            <a:pPr marL="68580" indent="0">
              <a:buNone/>
            </a:pPr>
            <a:r>
              <a:rPr lang="zh-TW" altLang="en-US" u="sng" dirty="0"/>
              <a:t>*自我了解，自我精進成長</a:t>
            </a:r>
            <a:endParaRPr lang="en-US" altLang="zh-TW" u="sng" dirty="0"/>
          </a:p>
          <a:p>
            <a:pPr marL="68580" indent="0">
              <a:buNone/>
            </a:pPr>
            <a:r>
              <a:rPr lang="zh-TW" altLang="en-US" u="sng" dirty="0"/>
              <a:t>*自我省思改善</a:t>
            </a:r>
            <a:endParaRPr lang="en-US" altLang="zh-TW" dirty="0"/>
          </a:p>
          <a:p>
            <a:pPr marL="68580" indent="0">
              <a:buNone/>
            </a:pPr>
            <a:r>
              <a:rPr lang="zh-TW" altLang="en-US" u="sng" dirty="0"/>
              <a:t>*活到老，學到老</a:t>
            </a:r>
            <a:endParaRPr lang="en-US" altLang="zh-TW" u="sng" dirty="0"/>
          </a:p>
          <a:p>
            <a:pPr marL="68580" indent="0">
              <a:buNone/>
            </a:pPr>
            <a:endParaRPr lang="zh-TW" altLang="en-US" dirty="0"/>
          </a:p>
          <a:p>
            <a:pPr marL="68580" indent="0">
              <a:buNone/>
            </a:pPr>
            <a:endParaRPr lang="zh-TW" altLang="en-US" dirty="0"/>
          </a:p>
          <a:p>
            <a:pPr marL="68580" indent="0">
              <a:buNone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860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4E4BE-BC68-E439-358A-12E7EF120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DFBF69F1-F1EF-0EC9-C422-4F61EE7B742D}"/>
              </a:ext>
            </a:extLst>
          </p:cNvPr>
          <p:cNvSpPr txBox="1"/>
          <p:nvPr/>
        </p:nvSpPr>
        <p:spPr>
          <a:xfrm>
            <a:off x="696287" y="1048256"/>
            <a:ext cx="8137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8641">
              <a:buClrTx/>
              <a:defRPr/>
            </a:pPr>
            <a:r>
              <a:rPr lang="zh-TW" altLang="en-US" sz="4800" kern="1200" dirty="0">
                <a:ln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方正光辉特粗简体" pitchFamily="65" charset="-122"/>
              </a:rPr>
              <a:t>感恩</a:t>
            </a:r>
            <a:r>
              <a:rPr lang="en-US" altLang="zh-TW" sz="4800" kern="1200" dirty="0">
                <a:ln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方正光辉特粗简体" pitchFamily="65" charset="-122"/>
              </a:rPr>
              <a:t> </a:t>
            </a:r>
            <a:r>
              <a:rPr lang="zh-TW" altLang="en-US" sz="4800" kern="1200" dirty="0">
                <a:ln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方正光辉特粗简体" pitchFamily="65" charset="-122"/>
              </a:rPr>
              <a:t>高老師不斷地教導</a:t>
            </a:r>
          </a:p>
          <a:p>
            <a:pPr algn="ctr" defTabSz="658641">
              <a:buClrTx/>
              <a:defRPr/>
            </a:pPr>
            <a:r>
              <a:rPr lang="zh-TW" altLang="en-US" sz="4800" kern="1200" dirty="0">
                <a:ln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方正光辉特粗简体" pitchFamily="65" charset="-122"/>
              </a:rPr>
              <a:t>讓我</a:t>
            </a:r>
            <a:endParaRPr lang="en-US" altLang="zh-TW" sz="4800" kern="1200" dirty="0">
              <a:ln>
                <a:solidFill>
                  <a:prstClr val="white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方正光辉特粗简体" pitchFamily="65" charset="-122"/>
            </a:endParaRPr>
          </a:p>
          <a:p>
            <a:pPr algn="ctr" defTabSz="658641">
              <a:buClrTx/>
              <a:defRPr/>
            </a:pPr>
            <a:r>
              <a:rPr lang="zh-TW" altLang="en-US" sz="4800" kern="1200" dirty="0">
                <a:ln>
                  <a:solidFill>
                    <a:prstClr val="white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方正光辉特粗简体" pitchFamily="65" charset="-122"/>
              </a:rPr>
              <a:t>釐清自我價值，做好時間管理</a:t>
            </a:r>
            <a:endParaRPr lang="en-US" altLang="zh-TW" sz="4800" kern="1200" dirty="0">
              <a:ln>
                <a:solidFill>
                  <a:prstClr val="white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方正光辉特粗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13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5C2597E-6943-94FC-8449-49629FCC06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59DBC2E-92AD-5435-9802-B6002FF39886}"/>
              </a:ext>
            </a:extLst>
          </p:cNvPr>
          <p:cNvSpPr txBox="1"/>
          <p:nvPr/>
        </p:nvSpPr>
        <p:spPr>
          <a:xfrm>
            <a:off x="0" y="1164506"/>
            <a:ext cx="4501836" cy="34163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讓自己每天</a:t>
            </a:r>
            <a:endParaRPr lang="en-US" altLang="zh-TW" sz="5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都踏實過日子 </a:t>
            </a:r>
            <a:endParaRPr lang="en-US" altLang="zh-TW" sz="5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就是最開心的人生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25C3A44-F6B8-45F9-19AA-4E18B3D53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836" y="310393"/>
            <a:ext cx="4642164" cy="47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7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7341" y="375055"/>
            <a:ext cx="5549317" cy="685800"/>
          </a:xfrm>
        </p:spPr>
        <p:txBody>
          <a:bodyPr/>
          <a:lstStyle/>
          <a:p>
            <a:r>
              <a:rPr lang="zh-TW" altLang="en-US" dirty="0"/>
              <a:t>王若琪 的 </a:t>
            </a:r>
            <a:r>
              <a:rPr lang="en-US" altLang="zh-TW" dirty="0"/>
              <a:t>6</a:t>
            </a:r>
            <a:r>
              <a:rPr lang="zh-TW" altLang="en-US" dirty="0"/>
              <a:t>大價值觀</a:t>
            </a: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49820" y="1339445"/>
            <a:ext cx="6789210" cy="3429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智慧人生，清心自在</a:t>
            </a:r>
          </a:p>
          <a:p>
            <a:pPr marL="6858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利益社會</a:t>
            </a:r>
          </a:p>
          <a:p>
            <a:pPr marL="6858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家人和樂</a:t>
            </a:r>
          </a:p>
          <a:p>
            <a:pPr marL="6858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財務健全</a:t>
            </a:r>
            <a:endParaRPr lang="en-US" altLang="zh-TW" dirty="0"/>
          </a:p>
          <a:p>
            <a:pPr marL="68580" indent="0">
              <a:buNone/>
            </a:pPr>
            <a:r>
              <a:rPr lang="en-US" altLang="zh-TW" dirty="0"/>
              <a:t>5.</a:t>
            </a:r>
            <a:r>
              <a:rPr lang="zh-TW" altLang="en-US" dirty="0"/>
              <a:t>休閒生活，運動強身</a:t>
            </a:r>
          </a:p>
          <a:p>
            <a:pPr marL="68580" indent="0">
              <a:buNone/>
            </a:pPr>
            <a:r>
              <a:rPr lang="en-US" altLang="zh-TW" dirty="0"/>
              <a:t>6.</a:t>
            </a:r>
            <a:r>
              <a:rPr lang="zh-TW" altLang="en-US" dirty="0"/>
              <a:t>快樂人際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212505-1270-7B65-3548-C54CAF099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517" y="1593908"/>
            <a:ext cx="4729484" cy="35495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91822" y="151354"/>
            <a:ext cx="5549317" cy="685800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智慧人生，清心自在</a:t>
            </a: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7112" y="857250"/>
            <a:ext cx="8858774" cy="41348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en-US" dirty="0"/>
              <a:t>持續讀書見聞、語文精進、獲取與活用智慧。</a:t>
            </a:r>
            <a:endParaRPr lang="en-US" altLang="zh-TW" dirty="0"/>
          </a:p>
          <a:p>
            <a:pPr marL="68580" indent="0">
              <a:buNone/>
            </a:pPr>
            <a:r>
              <a:rPr lang="zh-TW" altLang="en-US" dirty="0"/>
              <a:t>不斷學習、增長見聞、累積有用知識。</a:t>
            </a:r>
          </a:p>
          <a:p>
            <a:pPr marL="68580" indent="0">
              <a:buNone/>
            </a:pPr>
            <a:r>
              <a:rPr lang="zh-TW" altLang="en-US" dirty="0"/>
              <a:t>培養良好的本國及外國（英）語文能力，達到能夠清楚表達思想的標準。</a:t>
            </a:r>
          </a:p>
          <a:p>
            <a:pPr marL="68580" indent="0">
              <a:buNone/>
            </a:pPr>
            <a:r>
              <a:rPr lang="zh-TW" altLang="en-US" dirty="0"/>
              <a:t>調和情緒、經常微笑、口出蓮花、凡事往正面思考。</a:t>
            </a:r>
          </a:p>
          <a:p>
            <a:pPr marL="68580" indent="0">
              <a:buNone/>
            </a:pPr>
            <a:r>
              <a:rPr lang="zh-TW" altLang="en-US" dirty="0"/>
              <a:t>培養出幽默感、忍辱、經常讚美他人、愛語、視逆境為增上緣。</a:t>
            </a:r>
          </a:p>
          <a:p>
            <a:pPr marL="68580" indent="0">
              <a:buNone/>
            </a:pPr>
            <a:r>
              <a:rPr lang="zh-TW" altLang="en-US" dirty="0"/>
              <a:t>遇不合理的事情時要禪定，做好溝通，修己。</a:t>
            </a:r>
          </a:p>
          <a:p>
            <a:pPr marL="68580" indent="0">
              <a:buNone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770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7341" y="375055"/>
            <a:ext cx="5549317" cy="685800"/>
          </a:xfrm>
        </p:spPr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利益社會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27171" y="1220246"/>
            <a:ext cx="8237989" cy="3429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en-US" dirty="0"/>
              <a:t>從事對社會有利益之工作或活動，不計回報的付出。</a:t>
            </a:r>
          </a:p>
          <a:p>
            <a:pPr marL="68580" indent="0">
              <a:buNone/>
            </a:pPr>
            <a:r>
              <a:rPr lang="zh-TW" altLang="en-US" dirty="0"/>
              <a:t>財施、法施、無畏施。</a:t>
            </a:r>
          </a:p>
          <a:p>
            <a:pPr marL="68580" indent="0">
              <a:buNone/>
            </a:pPr>
            <a:r>
              <a:rPr lang="zh-TW" altLang="en-US" dirty="0"/>
              <a:t>持續進社區校園當教育快樂志工，以靜思語教學和學子們 互動。</a:t>
            </a:r>
          </a:p>
          <a:p>
            <a:pPr marL="68580" indent="0">
              <a:buNone/>
            </a:pPr>
            <a:r>
              <a:rPr lang="zh-TW" altLang="en-US" dirty="0"/>
              <a:t>每年固定至少做</a:t>
            </a:r>
            <a:r>
              <a:rPr lang="en-US" altLang="zh-TW" dirty="0"/>
              <a:t>120</a:t>
            </a:r>
            <a:r>
              <a:rPr lang="zh-TW" altLang="en-US" dirty="0"/>
              <a:t>小時的志工。</a:t>
            </a:r>
          </a:p>
          <a:p>
            <a:pPr marL="68580" indent="0">
              <a:buNone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A336CD-A137-5890-7B68-482C294A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45" y="2761401"/>
            <a:ext cx="2197916" cy="23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7341" y="375055"/>
            <a:ext cx="5549317" cy="685800"/>
          </a:xfrm>
        </p:spPr>
        <p:txBody>
          <a:bodyPr/>
          <a:lstStyle/>
          <a:p>
            <a:r>
              <a:rPr lang="en-US" altLang="zh-TW" dirty="0"/>
              <a:t>3.</a:t>
            </a:r>
            <a:r>
              <a:rPr lang="zh-TW" altLang="en-US" dirty="0"/>
              <a:t>家人和樂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19451" y="1220246"/>
            <a:ext cx="8430934" cy="34290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zh-TW" altLang="en-US" dirty="0"/>
              <a:t>重視家庭、子女、孫子 關係的維繫，</a:t>
            </a:r>
            <a:endParaRPr lang="en-US" altLang="zh-TW" dirty="0"/>
          </a:p>
          <a:p>
            <a:pPr marL="68580" indent="0">
              <a:buNone/>
            </a:pPr>
            <a:r>
              <a:rPr lang="zh-TW" altLang="en-US" dirty="0"/>
              <a:t>營造幸福及快樂的氣氛，每二年全家</a:t>
            </a:r>
            <a:endParaRPr lang="en-US" altLang="zh-TW" dirty="0"/>
          </a:p>
          <a:p>
            <a:pPr marL="68580" indent="0">
              <a:buNone/>
            </a:pPr>
            <a:r>
              <a:rPr lang="zh-TW" altLang="en-US" dirty="0"/>
              <a:t>出國旅遊</a:t>
            </a:r>
          </a:p>
          <a:p>
            <a:pPr marL="68580" indent="0">
              <a:buNone/>
            </a:pPr>
            <a:r>
              <a:rPr lang="zh-TW" altLang="en-US" dirty="0"/>
              <a:t>子女：快樂的學習、人格的成長</a:t>
            </a:r>
            <a:endParaRPr lang="en-US" altLang="zh-TW" dirty="0"/>
          </a:p>
          <a:p>
            <a:pPr marL="68580" indent="0">
              <a:buNone/>
            </a:pPr>
            <a:r>
              <a:rPr lang="zh-TW" altLang="en-US" dirty="0"/>
              <a:t>孫子：陪伴健全學習 成長</a:t>
            </a:r>
          </a:p>
          <a:p>
            <a:pPr marL="68580" indent="0">
              <a:buNone/>
            </a:pPr>
            <a:r>
              <a:rPr lang="zh-TW" altLang="en-US" dirty="0"/>
              <a:t>親戚要時常往來，相互關心、禮尚往來，持續每月家族聚餐。</a:t>
            </a:r>
          </a:p>
          <a:p>
            <a:pPr marL="68580" indent="0">
              <a:buNone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179F16D-5061-00DE-5331-6F63B318C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897" y="-13046"/>
            <a:ext cx="2200847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7341" y="375055"/>
            <a:ext cx="5549317" cy="685800"/>
          </a:xfrm>
        </p:spPr>
        <p:txBody>
          <a:bodyPr/>
          <a:lstStyle/>
          <a:p>
            <a:r>
              <a:rPr lang="en-US" altLang="zh-TW" dirty="0"/>
              <a:t>4.</a:t>
            </a:r>
            <a:r>
              <a:rPr lang="zh-TW" altLang="en-US" dirty="0"/>
              <a:t>財務健全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43122" y="1144745"/>
            <a:ext cx="7552007" cy="3429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en-US" dirty="0"/>
              <a:t>保持財務健全穩定，不投機、不亂花錢、節儉開銷，免於金錢的恐懼及煩惱。</a:t>
            </a:r>
          </a:p>
          <a:p>
            <a:pPr marL="68580" indent="0">
              <a:buNone/>
            </a:pPr>
            <a:r>
              <a:rPr lang="zh-TW" altLang="en-US" dirty="0"/>
              <a:t>儲蓄累積、節約生活及各項費用。</a:t>
            </a:r>
          </a:p>
          <a:p>
            <a:pPr marL="68580" indent="0">
              <a:buNone/>
            </a:pPr>
            <a:r>
              <a:rPr lang="zh-TW" altLang="en-US" dirty="0"/>
              <a:t>每天記帳，掌握資產負債表，</a:t>
            </a:r>
            <a:endParaRPr lang="en-US" altLang="zh-TW" dirty="0"/>
          </a:p>
          <a:p>
            <a:pPr marL="68580" indent="0">
              <a:buNone/>
            </a:pPr>
            <a:r>
              <a:rPr lang="zh-TW" altLang="en-US" dirty="0"/>
              <a:t>讓收入大於支出。</a:t>
            </a:r>
          </a:p>
          <a:p>
            <a:pPr marL="68580" indent="0">
              <a:buNone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30FA21B-C7DE-03EE-3D37-147138348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75" y="1863405"/>
            <a:ext cx="3028426" cy="328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3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7341" y="375055"/>
            <a:ext cx="5549317" cy="685800"/>
          </a:xfrm>
        </p:spPr>
        <p:txBody>
          <a:bodyPr/>
          <a:lstStyle/>
          <a:p>
            <a:r>
              <a:rPr lang="en-US" altLang="zh-TW" dirty="0"/>
              <a:t>5.</a:t>
            </a:r>
            <a:r>
              <a:rPr lang="zh-TW" altLang="en-US" dirty="0"/>
              <a:t>休閒生活，運動強身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09057" y="1220245"/>
            <a:ext cx="8951053" cy="382153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en-US" dirty="0"/>
              <a:t>每年安排兩次國內秘境家族旅遊兩次，增進生活情趣和親子 關係。</a:t>
            </a:r>
          </a:p>
          <a:p>
            <a:pPr marL="68580" indent="0">
              <a:buNone/>
            </a:pPr>
            <a:r>
              <a:rPr lang="zh-TW" altLang="en-US" dirty="0"/>
              <a:t>平時充分休息，最遲</a:t>
            </a:r>
            <a:r>
              <a:rPr lang="en-US" altLang="zh-TW" dirty="0"/>
              <a:t>11</a:t>
            </a:r>
            <a:r>
              <a:rPr lang="zh-TW" altLang="en-US" dirty="0"/>
              <a:t>：</a:t>
            </a:r>
            <a:r>
              <a:rPr lang="en-US" altLang="zh-TW" dirty="0"/>
              <a:t>30PM</a:t>
            </a:r>
            <a:r>
              <a:rPr lang="zh-TW" altLang="en-US" dirty="0"/>
              <a:t>以前就寢。走路，每天拉筋等適合自己的運動。</a:t>
            </a:r>
            <a:endParaRPr lang="en-US" altLang="zh-TW" dirty="0"/>
          </a:p>
          <a:p>
            <a:pPr marL="68580" indent="0">
              <a:buNone/>
            </a:pPr>
            <a:r>
              <a:rPr lang="zh-TW" altLang="en-US" dirty="0"/>
              <a:t>運動為強身之本，每周至少要有</a:t>
            </a:r>
            <a:r>
              <a:rPr lang="en-US" altLang="zh-TW" dirty="0"/>
              <a:t>1.5 h</a:t>
            </a:r>
            <a:r>
              <a:rPr lang="zh-TW" altLang="en-US" dirty="0"/>
              <a:t>的運動健身時間。</a:t>
            </a:r>
          </a:p>
          <a:p>
            <a:pPr marL="68580" indent="0">
              <a:buNone/>
            </a:pPr>
            <a:r>
              <a:rPr lang="zh-TW" altLang="en-US" dirty="0"/>
              <a:t>要活就要動，每周至少做一次瑜珈，伸展拉筋，促進身心的健康。</a:t>
            </a:r>
          </a:p>
          <a:p>
            <a:pPr marL="68580" indent="0">
              <a:buNone/>
            </a:pPr>
            <a:endParaRPr lang="zh-TW" altLang="en-US" dirty="0"/>
          </a:p>
          <a:p>
            <a:pPr marL="68580" indent="0">
              <a:buNone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155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7341" y="375055"/>
            <a:ext cx="5549317" cy="685800"/>
          </a:xfrm>
        </p:spPr>
        <p:txBody>
          <a:bodyPr/>
          <a:lstStyle/>
          <a:p>
            <a:r>
              <a:rPr lang="en-US" altLang="zh-TW" dirty="0"/>
              <a:t>6.</a:t>
            </a:r>
            <a:r>
              <a:rPr lang="zh-TW" altLang="en-US" dirty="0"/>
              <a:t>快樂人際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09057" y="1220245"/>
            <a:ext cx="8951053" cy="382153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en-US" dirty="0"/>
              <a:t>持有良好的人際網路，結交知己益友，使生活上、志業上、獲得助益與樂趣。退休同事、老同學、法親家人，定期與老友聚會。</a:t>
            </a:r>
          </a:p>
          <a:p>
            <a:pPr marL="68580" indent="0">
              <a:buNone/>
            </a:pPr>
            <a:r>
              <a:rPr lang="zh-TW" altLang="en-US" dirty="0"/>
              <a:t>逢年過節往來，會數而禮勤。</a:t>
            </a:r>
          </a:p>
          <a:p>
            <a:pPr marL="68580" indent="0">
              <a:buNone/>
            </a:pPr>
            <a:endParaRPr lang="zh-TW" altLang="en-US" dirty="0"/>
          </a:p>
          <a:p>
            <a:pPr marL="68580" indent="0">
              <a:buNone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1F10CE6-8CBF-1392-7192-F1818BF12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079" y="2243907"/>
            <a:ext cx="2650921" cy="287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14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rabantio template">
  <a:themeElements>
    <a:clrScheme name="Custom 347">
      <a:dk1>
        <a:srgbClr val="FFFFFF"/>
      </a:dk1>
      <a:lt1>
        <a:srgbClr val="000000"/>
      </a:lt1>
      <a:dk2>
        <a:srgbClr val="D3D9DF"/>
      </a:dk2>
      <a:lt2>
        <a:srgbClr val="496175"/>
      </a:lt2>
      <a:accent1>
        <a:srgbClr val="1456BB"/>
      </a:accent1>
      <a:accent2>
        <a:srgbClr val="971D4D"/>
      </a:accent2>
      <a:accent3>
        <a:srgbClr val="C92126"/>
      </a:accent3>
      <a:accent4>
        <a:srgbClr val="E4682F"/>
      </a:accent4>
      <a:accent5>
        <a:srgbClr val="EEAD12"/>
      </a:accent5>
      <a:accent6>
        <a:srgbClr val="328EFF"/>
      </a:accent6>
      <a:hlink>
        <a:srgbClr val="7CAEF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5378</TotalTime>
  <Words>512</Words>
  <Application>Microsoft Office PowerPoint</Application>
  <PresentationFormat>如螢幕大小 (16:9)</PresentationFormat>
  <Paragraphs>83</Paragraphs>
  <Slides>11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25" baseType="lpstr">
      <vt:lpstr>Calibri</vt:lpstr>
      <vt:lpstr>Corbel</vt:lpstr>
      <vt:lpstr>Arial</vt:lpstr>
      <vt:lpstr>Lora</vt:lpstr>
      <vt:lpstr>標楷體</vt:lpstr>
      <vt:lpstr>Wingdings</vt:lpstr>
      <vt:lpstr>Microsoft YaHei</vt:lpstr>
      <vt:lpstr>超研澤顏楷</vt:lpstr>
      <vt:lpstr>微軟正黑體</vt:lpstr>
      <vt:lpstr>Wingdings 2</vt:lpstr>
      <vt:lpstr>Vidaloka</vt:lpstr>
      <vt:lpstr>Wingdings 3</vt:lpstr>
      <vt:lpstr>Brabantio template</vt:lpstr>
      <vt:lpstr>地鐵</vt:lpstr>
      <vt:lpstr>時間管理 價值觀</vt:lpstr>
      <vt:lpstr>PowerPoint 簡報</vt:lpstr>
      <vt:lpstr>王若琪 的 6大價值觀</vt:lpstr>
      <vt:lpstr>1.智慧人生，清心自在</vt:lpstr>
      <vt:lpstr>2.利益社會 </vt:lpstr>
      <vt:lpstr>3.家人和樂 </vt:lpstr>
      <vt:lpstr>4.財務健全 </vt:lpstr>
      <vt:lpstr>5.休閒生活，運動強身 </vt:lpstr>
      <vt:lpstr>6.快樂人際 </vt:lpstr>
      <vt:lpstr>我的學習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薰法安心 讀書會</dc:title>
  <dc:creator>user</dc:creator>
  <cp:lastModifiedBy>若琪 王</cp:lastModifiedBy>
  <cp:revision>6</cp:revision>
  <dcterms:modified xsi:type="dcterms:W3CDTF">2024-03-15T15:08:34Z</dcterms:modified>
</cp:coreProperties>
</file>