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5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9697DD-429E-4D17-A6D9-5AA3D90CB529}" type="datetimeFigureOut">
              <a:rPr lang="zh-TW" altLang="en-US" smtClean="0"/>
              <a:pPr/>
              <a:t>2024/3/14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7462EE-29B6-472A-9BFD-5E7A231B01A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462EE-29B6-472A-9BFD-5E7A231B01AD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C55BEB-DFD9-464A-9EED-5405D878B31D}" type="datetimeFigureOut">
              <a:rPr lang="zh-TW" altLang="en-US"/>
              <a:pPr/>
              <a:t>2024/3/14</a:t>
            </a:fld>
            <a:endParaRPr lang="en-US" altLang="zh-TW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44184-F3D3-46ED-9D21-95DEB0D93E2E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2024/3/14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2024/3/14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2024/3/14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2024/3/14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2024/3/14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slideLayout" Target="../slideLayouts/slideLayout12.xml"/><Relationship Id="rId1" Type="http://schemas.openxmlformats.org/officeDocument/2006/relationships/video" Target="NULL" TargetMode="Externa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5" Type="http://schemas.openxmlformats.org/officeDocument/2006/relationships/image" Target="../media/image12.jpeg"/><Relationship Id="rId10" Type="http://schemas.openxmlformats.org/officeDocument/2006/relationships/image" Target="../media/image7.jpeg"/><Relationship Id="rId4" Type="http://schemas.openxmlformats.org/officeDocument/2006/relationships/image" Target="../media/image1.png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ideo" Target="NULL" TargetMode="External"/><Relationship Id="rId6" Type="http://schemas.openxmlformats.org/officeDocument/2006/relationships/image" Target="../media/image4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0" y="836613"/>
            <a:ext cx="7848600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kumimoji="0" lang="zh-TW" altLang="en-US" sz="8800">
                <a:solidFill>
                  <a:schemeClr val="hlink"/>
                </a:solidFill>
                <a:latin typeface="Calibri" pitchFamily="34" charset="0"/>
                <a:ea typeface="華康行楷體W5" pitchFamily="65" charset="-120"/>
              </a:rPr>
              <a:t>行住坐臥展威儀儀</a:t>
            </a:r>
          </a:p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endParaRPr kumimoji="0" lang="zh-TW" altLang="en-US" sz="4800">
              <a:solidFill>
                <a:schemeClr val="bg1"/>
              </a:solidFill>
              <a:latin typeface="Calibri" pitchFamily="34" charset="0"/>
              <a:ea typeface="華康行楷體W5" pitchFamily="65" charset="-120"/>
            </a:endParaRPr>
          </a:p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kumimoji="0" lang="zh-TW" altLang="en-US" sz="4800">
                <a:solidFill>
                  <a:schemeClr val="bg1"/>
                </a:solidFill>
                <a:latin typeface="Calibri" pitchFamily="34" charset="0"/>
                <a:ea typeface="華康行楷體W5" pitchFamily="65" charset="-120"/>
              </a:rPr>
              <a:t>              </a:t>
            </a:r>
            <a:endParaRPr kumimoji="0" lang="zh-TW" altLang="en-US" sz="4800">
              <a:latin typeface="Calibri" pitchFamily="34" charset="0"/>
              <a:ea typeface="華康行楷體W5" pitchFamily="65" charset="-120"/>
            </a:endParaRPr>
          </a:p>
        </p:txBody>
      </p:sp>
      <p:sp>
        <p:nvSpPr>
          <p:cNvPr id="25603" name="Rectangle 4"/>
          <p:cNvSpPr>
            <a:spLocks noRot="1" noChangeArrowheads="1"/>
          </p:cNvSpPr>
          <p:nvPr/>
        </p:nvSpPr>
        <p:spPr bwMode="auto">
          <a:xfrm>
            <a:off x="827088" y="5734050"/>
            <a:ext cx="77724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kumimoji="0" lang="zh-TW" altLang="en-US" sz="4400" b="1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285701" name="靜寂清澄.mp3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3" descr="底圖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內容版面配置區 6"/>
          <p:cNvSpPr>
            <a:spLocks noGrp="1"/>
          </p:cNvSpPr>
          <p:nvPr>
            <p:ph/>
          </p:nvPr>
        </p:nvSpPr>
        <p:spPr>
          <a:xfrm>
            <a:off x="395288" y="692150"/>
            <a:ext cx="8229600" cy="5357813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US" altLang="zh-TW" sz="6600" b="1" dirty="0" smtClean="0">
              <a:ea typeface="標楷體" pitchFamily="65" charset="-120"/>
            </a:endParaRPr>
          </a:p>
          <a:p>
            <a:pPr>
              <a:buFont typeface="Arial" charset="0"/>
              <a:buNone/>
            </a:pPr>
            <a:r>
              <a:rPr lang="zh-TW" altLang="en-US" sz="6600" b="1" dirty="0" smtClean="0">
                <a:ea typeface="標楷體" pitchFamily="65" charset="-120"/>
              </a:rPr>
              <a:t>         </a:t>
            </a:r>
            <a:endParaRPr lang="zh-TW" altLang="en-US" sz="8800" dirty="0" smtClean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571472" y="142852"/>
          <a:ext cx="8001057" cy="6357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19"/>
                <a:gridCol w="2667019"/>
                <a:gridCol w="2667019"/>
              </a:tblGrid>
              <a:tr h="21431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以自然為師</a:t>
                      </a:r>
                      <a:endParaRPr lang="en-US" altLang="zh-TW" sz="2800" dirty="0" smtClean="0"/>
                    </a:p>
                    <a:p>
                      <a:pPr algn="ctr"/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仰天長「笑」</a:t>
                      </a:r>
                      <a:endParaRPr lang="en-US" altLang="zh-TW" sz="2800" dirty="0" smtClean="0"/>
                    </a:p>
                    <a:p>
                      <a:pPr algn="ctr"/>
                      <a:endParaRPr lang="en-US" altLang="zh-TW" sz="2400" dirty="0" smtClean="0"/>
                    </a:p>
                    <a:p>
                      <a:pPr algn="ctr"/>
                      <a:endParaRPr lang="zh-TW" altLang="en-US" sz="2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/>
                        <a:t>財務穩固</a:t>
                      </a:r>
                      <a:endParaRPr lang="en-US" altLang="zh-TW" sz="2800" dirty="0" smtClean="0"/>
                    </a:p>
                    <a:p>
                      <a:pPr algn="ctr"/>
                      <a:endParaRPr lang="zh-TW" altLang="en-US" sz="2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0717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dirty="0" smtClean="0">
                          <a:solidFill>
                            <a:schemeClr val="bg1"/>
                          </a:solidFill>
                        </a:rPr>
                        <a:t>做自己喜歡的事</a:t>
                      </a:r>
                      <a:endParaRPr lang="en-US" altLang="zh-TW" sz="2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zh-TW" alt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 smtClean="0">
                          <a:solidFill>
                            <a:schemeClr val="bg1"/>
                          </a:solidFill>
                        </a:rPr>
                        <a:t>營養均衡</a:t>
                      </a:r>
                      <a:endParaRPr lang="en-US" altLang="zh-TW" sz="2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zh-TW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21431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 smtClean="0">
                          <a:solidFill>
                            <a:schemeClr val="bg1"/>
                          </a:solidFill>
                        </a:rPr>
                        <a:t>身心靈健康</a:t>
                      </a:r>
                      <a:endParaRPr lang="en-US" altLang="zh-TW" sz="2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zh-TW" alt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3200" b="1" dirty="0" smtClean="0">
                          <a:solidFill>
                            <a:schemeClr val="bg1"/>
                          </a:solidFill>
                        </a:rPr>
                        <a:t>知足</a:t>
                      </a:r>
                      <a:endParaRPr lang="en-US" altLang="zh-TW" sz="32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 smtClean="0">
                          <a:solidFill>
                            <a:schemeClr val="bg1"/>
                          </a:solidFill>
                        </a:rPr>
                        <a:t>愉悅禪食</a:t>
                      </a:r>
                      <a:endParaRPr lang="en-US" altLang="zh-TW" sz="2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zh-TW" alt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4071934" y="2790828"/>
          <a:ext cx="1071570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70"/>
              </a:tblGrid>
              <a:tr h="1000132">
                <a:tc>
                  <a:txBody>
                    <a:bodyPr/>
                    <a:lstStyle/>
                    <a:p>
                      <a:r>
                        <a:rPr lang="zh-TW" altLang="en-US" sz="3200" b="1" dirty="0" smtClean="0">
                          <a:solidFill>
                            <a:srgbClr val="7030A0"/>
                          </a:solidFill>
                          <a:ea typeface="華康行楷體W5"/>
                        </a:rPr>
                        <a:t>人生四寶</a:t>
                      </a:r>
                      <a:endParaRPr lang="zh-TW" altLang="en-US" sz="3200" b="1" dirty="0">
                        <a:solidFill>
                          <a:srgbClr val="7030A0"/>
                        </a:solidFill>
                        <a:ea typeface="華康行楷體W5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3357554" y="2857496"/>
          <a:ext cx="428628" cy="1071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"/>
              </a:tblGrid>
              <a:tr h="107157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健康做</a:t>
                      </a:r>
                      <a:endParaRPr lang="zh-TW" alt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4143372" y="2357430"/>
          <a:ext cx="1000132" cy="428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</a:tblGrid>
              <a:tr h="4286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solidFill>
                            <a:schemeClr val="bg1"/>
                          </a:solidFill>
                        </a:rPr>
                        <a:t>歡喜笑</a:t>
                      </a:r>
                      <a:endParaRPr lang="en-US" altLang="zh-TW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4143372" y="3929066"/>
          <a:ext cx="92869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/>
              </a:tblGrid>
              <a:tr h="35719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安心睡</a:t>
                      </a:r>
                      <a:endParaRPr lang="zh-TW" alt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5429256" y="2943228"/>
          <a:ext cx="428628" cy="1057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"/>
              </a:tblGrid>
              <a:tr h="1057276">
                <a:tc>
                  <a:txBody>
                    <a:bodyPr/>
                    <a:lstStyle/>
                    <a:p>
                      <a:pPr algn="r"/>
                      <a:r>
                        <a:rPr lang="zh-TW" altLang="en-US" dirty="0" smtClean="0">
                          <a:solidFill>
                            <a:schemeClr val="bg1"/>
                          </a:solidFill>
                        </a:rPr>
                        <a:t>快</a:t>
                      </a:r>
                      <a:endParaRPr lang="en-US" altLang="zh-TW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r"/>
                      <a:r>
                        <a:rPr lang="zh-TW" altLang="en-US" dirty="0" smtClean="0">
                          <a:solidFill>
                            <a:schemeClr val="bg1"/>
                          </a:solidFill>
                        </a:rPr>
                        <a:t>樂</a:t>
                      </a:r>
                      <a:endParaRPr lang="en-US" altLang="zh-TW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r"/>
                      <a:r>
                        <a:rPr lang="zh-TW" altLang="en-US" dirty="0" smtClean="0">
                          <a:solidFill>
                            <a:schemeClr val="bg1"/>
                          </a:solidFill>
                        </a:rPr>
                        <a:t>吃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pic>
        <p:nvPicPr>
          <p:cNvPr id="13" name="圖片 12" descr="9EDCAD36-4823-4024-8C2A-78D79725AD54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29058" y="707212"/>
            <a:ext cx="1428760" cy="1500198"/>
          </a:xfrm>
          <a:prstGeom prst="rect">
            <a:avLst/>
          </a:prstGeom>
        </p:spPr>
      </p:pic>
      <p:pic>
        <p:nvPicPr>
          <p:cNvPr id="14" name="圖片 13" descr="00985F54-0B13-4A06-8875-DBFB43A3FAD5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57224" y="2786058"/>
            <a:ext cx="2143140" cy="1535917"/>
          </a:xfrm>
          <a:prstGeom prst="rect">
            <a:avLst/>
          </a:prstGeom>
        </p:spPr>
      </p:pic>
      <p:pic>
        <p:nvPicPr>
          <p:cNvPr id="15" name="圖片 14" descr="S__35233853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429520" y="785794"/>
            <a:ext cx="939412" cy="1357322"/>
          </a:xfrm>
          <a:prstGeom prst="rect">
            <a:avLst/>
          </a:prstGeom>
        </p:spPr>
      </p:pic>
      <p:pic>
        <p:nvPicPr>
          <p:cNvPr id="16" name="圖片 15" descr="DE593619-E848-4E4C-9887-28FD6F81266B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rot="5400000">
            <a:off x="6036479" y="964389"/>
            <a:ext cx="1428760" cy="1071570"/>
          </a:xfrm>
          <a:prstGeom prst="rect">
            <a:avLst/>
          </a:prstGeom>
        </p:spPr>
      </p:pic>
      <p:pic>
        <p:nvPicPr>
          <p:cNvPr id="17" name="圖片 16" descr="S__35233855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143636" y="2857496"/>
            <a:ext cx="2270318" cy="1218598"/>
          </a:xfrm>
          <a:prstGeom prst="rect">
            <a:avLst/>
          </a:prstGeom>
        </p:spPr>
      </p:pic>
      <p:sp>
        <p:nvSpPr>
          <p:cNvPr id="19" name="WordArt 6"/>
          <p:cNvSpPr>
            <a:spLocks noChangeArrowheads="1" noChangeShapeType="1" noTextEdit="1"/>
          </p:cNvSpPr>
          <p:nvPr/>
        </p:nvSpPr>
        <p:spPr bwMode="auto">
          <a:xfrm>
            <a:off x="571472" y="785794"/>
            <a:ext cx="1285884" cy="71438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70044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TW" alt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E3E02"/>
                    </a:gs>
                    <a:gs pos="100000">
                      <a:srgbClr val="FFE701"/>
                    </a:gs>
                  </a:gsLst>
                  <a:lin ang="5400000" scaled="1"/>
                </a:gradFill>
                <a:latin typeface="新細明體"/>
                <a:ea typeface="新細明體"/>
              </a:rPr>
              <a:t>永遠向上</a:t>
            </a:r>
          </a:p>
        </p:txBody>
      </p:sp>
      <p:sp>
        <p:nvSpPr>
          <p:cNvPr id="20" name="WordArt 7"/>
          <p:cNvSpPr>
            <a:spLocks noChangeArrowheads="1" noChangeShapeType="1" noTextEdit="1"/>
          </p:cNvSpPr>
          <p:nvPr/>
        </p:nvSpPr>
        <p:spPr bwMode="auto">
          <a:xfrm>
            <a:off x="785786" y="1571612"/>
            <a:ext cx="1000131" cy="571504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66844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TW" alt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E3E02"/>
                    </a:gs>
                    <a:gs pos="100000">
                      <a:srgbClr val="FFE701"/>
                    </a:gs>
                  </a:gsLst>
                  <a:lin ang="5400000" scaled="1"/>
                </a:gradFill>
                <a:latin typeface="新細明體"/>
                <a:ea typeface="新細明體"/>
              </a:rPr>
              <a:t>向光明</a:t>
            </a:r>
          </a:p>
        </p:txBody>
      </p:sp>
      <p:pic>
        <p:nvPicPr>
          <p:cNvPr id="21" name="圖片 20" descr="91772E47-838D-42F0-82D9-C4B2BD117B01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 rot="5400000">
            <a:off x="1803777" y="910811"/>
            <a:ext cx="1571637" cy="1178727"/>
          </a:xfrm>
          <a:prstGeom prst="rect">
            <a:avLst/>
          </a:prstGeom>
        </p:spPr>
      </p:pic>
      <p:pic>
        <p:nvPicPr>
          <p:cNvPr id="22" name="圖片 21" descr="4A1A0082-702E-4B95-ACE7-2F2A0641ABBF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 rot="5400000">
            <a:off x="4190997" y="4738697"/>
            <a:ext cx="1905013" cy="1428760"/>
          </a:xfrm>
          <a:prstGeom prst="rect">
            <a:avLst/>
          </a:prstGeom>
        </p:spPr>
      </p:pic>
      <p:pic>
        <p:nvPicPr>
          <p:cNvPr id="23" name="圖片 22" descr="C869C374-BB6A-4BB3-993C-5887CA96AFBD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357554" y="5072074"/>
            <a:ext cx="1000132" cy="1331128"/>
          </a:xfrm>
          <a:prstGeom prst="rect">
            <a:avLst/>
          </a:prstGeom>
        </p:spPr>
      </p:pic>
      <p:pic>
        <p:nvPicPr>
          <p:cNvPr id="25" name="圖片 24" descr="5E62B138-851D-4298-9C8F-268D68136DAF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143636" y="4857760"/>
            <a:ext cx="2232656" cy="1571636"/>
          </a:xfrm>
          <a:prstGeom prst="rect">
            <a:avLst/>
          </a:prstGeom>
        </p:spPr>
      </p:pic>
      <p:pic>
        <p:nvPicPr>
          <p:cNvPr id="26" name="圖片 25" descr="06E25B71-DE86-490C-98AE-E9608EA7D2A5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928662" y="4857760"/>
            <a:ext cx="2000264" cy="1484176"/>
          </a:xfrm>
          <a:prstGeom prst="rect">
            <a:avLst/>
          </a:prstGeom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9800" fill="hold"/>
                                        <p:tgtEl>
                                          <p:spTgt spid="28570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5701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內容版面配置區 6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3" descr="底圖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357159" y="214289"/>
          <a:ext cx="8501121" cy="6500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07"/>
                <a:gridCol w="2833707"/>
                <a:gridCol w="2833707"/>
              </a:tblGrid>
              <a:tr h="2166953"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/>
                    </a:p>
                    <a:p>
                      <a:pPr algn="ctr"/>
                      <a:endParaRPr lang="en-US" altLang="zh-TW" sz="2800" dirty="0" smtClean="0"/>
                    </a:p>
                    <a:p>
                      <a:pPr algn="ctr"/>
                      <a:r>
                        <a:rPr lang="zh-TW" altLang="en-US" sz="2800" dirty="0" smtClean="0"/>
                        <a:t>推廣綠美化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/>
                    </a:p>
                    <a:p>
                      <a:pPr algn="ctr"/>
                      <a:endParaRPr lang="en-US" altLang="zh-TW" sz="2800" dirty="0" smtClean="0"/>
                    </a:p>
                    <a:p>
                      <a:pPr algn="ctr"/>
                      <a:r>
                        <a:rPr lang="zh-TW" altLang="en-US" sz="2800" dirty="0" smtClean="0"/>
                        <a:t>返樸歸真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/>
                    </a:p>
                    <a:p>
                      <a:pPr algn="ctr"/>
                      <a:endParaRPr lang="en-US" altLang="zh-TW" sz="2800" dirty="0" smtClean="0"/>
                    </a:p>
                    <a:p>
                      <a:pPr algn="ctr"/>
                      <a:r>
                        <a:rPr lang="zh-TW" altLang="en-US" sz="2800" dirty="0" smtClean="0"/>
                        <a:t>分享喜悅</a:t>
                      </a:r>
                      <a:endParaRPr lang="zh-TW" altLang="en-US" sz="2800" dirty="0"/>
                    </a:p>
                  </a:txBody>
                  <a:tcPr/>
                </a:tc>
              </a:tr>
              <a:tr h="2166953"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感受生命力</a:t>
                      </a:r>
                      <a:endParaRPr lang="zh-TW" alt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以自然為師</a:t>
                      </a:r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zh-TW" altLang="en-US" sz="2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創造與自然連結的機會</a:t>
                      </a:r>
                      <a:endParaRPr lang="zh-TW" alt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2166953"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領受大自然</a:t>
                      </a:r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的智慧</a:t>
                      </a:r>
                      <a:endParaRPr lang="zh-TW" alt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學習自然生態</a:t>
                      </a:r>
                      <a:endParaRPr lang="zh-TW" alt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情誼長存</a:t>
                      </a:r>
                      <a:endParaRPr lang="zh-TW" alt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pic>
        <p:nvPicPr>
          <p:cNvPr id="9" name="圖片 8" descr="91772E47-838D-42F0-82D9-C4B2BD117B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4589859" y="3125389"/>
            <a:ext cx="1571637" cy="1178727"/>
          </a:xfrm>
          <a:prstGeom prst="rect">
            <a:avLst/>
          </a:prstGeom>
        </p:spPr>
      </p:pic>
      <p:sp>
        <p:nvSpPr>
          <p:cNvPr id="10" name="WordArt 6"/>
          <p:cNvSpPr>
            <a:spLocks noChangeArrowheads="1" noChangeShapeType="1" noTextEdit="1"/>
          </p:cNvSpPr>
          <p:nvPr/>
        </p:nvSpPr>
        <p:spPr bwMode="auto">
          <a:xfrm>
            <a:off x="3286116" y="3000372"/>
            <a:ext cx="1428760" cy="71438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82844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TW" altLang="en-US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E3E02"/>
                    </a:gs>
                    <a:gs pos="100000">
                      <a:srgbClr val="FFE701"/>
                    </a:gs>
                  </a:gsLst>
                  <a:lin ang="5400000" scaled="1"/>
                </a:gradFill>
                <a:latin typeface="新細明體"/>
                <a:ea typeface="新細明體"/>
              </a:rPr>
              <a:t>永遠向上</a:t>
            </a:r>
            <a:endParaRPr lang="zh-TW" alt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E3E02"/>
                  </a:gs>
                  <a:gs pos="100000">
                    <a:srgbClr val="FFE701"/>
                  </a:gs>
                </a:gsLst>
                <a:lin ang="5400000" scaled="1"/>
              </a:gradFill>
              <a:latin typeface="新細明體"/>
              <a:ea typeface="新細明體"/>
            </a:endParaRPr>
          </a:p>
        </p:txBody>
      </p:sp>
      <p:sp>
        <p:nvSpPr>
          <p:cNvPr id="11" name="WordArt 7"/>
          <p:cNvSpPr>
            <a:spLocks noChangeArrowheads="1" noChangeShapeType="1" noTextEdit="1"/>
          </p:cNvSpPr>
          <p:nvPr/>
        </p:nvSpPr>
        <p:spPr bwMode="auto">
          <a:xfrm>
            <a:off x="3428992" y="3786190"/>
            <a:ext cx="1000131" cy="64294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66844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TW" alt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E3E02"/>
                    </a:gs>
                    <a:gs pos="100000">
                      <a:srgbClr val="FFE701"/>
                    </a:gs>
                  </a:gsLst>
                  <a:lin ang="5400000" scaled="1"/>
                </a:gradFill>
                <a:latin typeface="新細明體"/>
                <a:ea typeface="新細明體"/>
              </a:rPr>
              <a:t>向光明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0" y="836613"/>
            <a:ext cx="7848600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kumimoji="0" lang="zh-TW" altLang="en-US" sz="8800">
                <a:solidFill>
                  <a:schemeClr val="hlink"/>
                </a:solidFill>
                <a:latin typeface="Calibri" pitchFamily="34" charset="0"/>
                <a:ea typeface="華康行楷體W5" pitchFamily="65" charset="-120"/>
              </a:rPr>
              <a:t>行住坐臥展威儀儀</a:t>
            </a:r>
          </a:p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endParaRPr kumimoji="0" lang="zh-TW" altLang="en-US" sz="4800">
              <a:solidFill>
                <a:schemeClr val="bg1"/>
              </a:solidFill>
              <a:latin typeface="Calibri" pitchFamily="34" charset="0"/>
              <a:ea typeface="華康行楷體W5" pitchFamily="65" charset="-120"/>
            </a:endParaRPr>
          </a:p>
          <a:p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kumimoji="0" lang="zh-TW" altLang="en-US" sz="4800">
                <a:solidFill>
                  <a:schemeClr val="bg1"/>
                </a:solidFill>
                <a:latin typeface="Calibri" pitchFamily="34" charset="0"/>
                <a:ea typeface="華康行楷體W5" pitchFamily="65" charset="-120"/>
              </a:rPr>
              <a:t>              </a:t>
            </a:r>
            <a:endParaRPr kumimoji="0" lang="zh-TW" altLang="en-US" sz="4800">
              <a:latin typeface="Calibri" pitchFamily="34" charset="0"/>
              <a:ea typeface="華康行楷體W5" pitchFamily="65" charset="-120"/>
            </a:endParaRPr>
          </a:p>
        </p:txBody>
      </p:sp>
      <p:sp>
        <p:nvSpPr>
          <p:cNvPr id="25603" name="Rectangle 4"/>
          <p:cNvSpPr>
            <a:spLocks noRot="1" noChangeArrowheads="1"/>
          </p:cNvSpPr>
          <p:nvPr/>
        </p:nvSpPr>
        <p:spPr bwMode="auto">
          <a:xfrm>
            <a:off x="827088" y="5734050"/>
            <a:ext cx="77724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kumimoji="0" lang="zh-TW" altLang="en-US" sz="4400" b="1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285701" name="靜寂清澄.mp3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3" descr="底圖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內容版面配置區 6"/>
          <p:cNvSpPr>
            <a:spLocks noGrp="1"/>
          </p:cNvSpPr>
          <p:nvPr>
            <p:ph/>
          </p:nvPr>
        </p:nvSpPr>
        <p:spPr>
          <a:xfrm>
            <a:off x="395288" y="692150"/>
            <a:ext cx="8229600" cy="5357813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US" altLang="zh-TW" sz="6600" b="1" dirty="0" smtClean="0">
              <a:ea typeface="標楷體" pitchFamily="65" charset="-120"/>
            </a:endParaRPr>
          </a:p>
          <a:p>
            <a:pPr>
              <a:buFont typeface="Arial" charset="0"/>
              <a:buNone/>
            </a:pPr>
            <a:r>
              <a:rPr lang="zh-TW" altLang="en-US" sz="6600" b="1" dirty="0" smtClean="0">
                <a:ea typeface="標楷體" pitchFamily="65" charset="-120"/>
              </a:rPr>
              <a:t>         </a:t>
            </a:r>
            <a:endParaRPr lang="zh-TW" altLang="en-US" sz="8800" dirty="0" smtClean="0"/>
          </a:p>
        </p:txBody>
      </p:sp>
      <p:graphicFrame>
        <p:nvGraphicFramePr>
          <p:cNvPr id="29" name="表格 28"/>
          <p:cNvGraphicFramePr>
            <a:graphicFrameLocks noGrp="1"/>
          </p:cNvGraphicFramePr>
          <p:nvPr/>
        </p:nvGraphicFramePr>
        <p:xfrm>
          <a:off x="357158" y="357166"/>
          <a:ext cx="8215371" cy="6143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8457"/>
                <a:gridCol w="2738457"/>
                <a:gridCol w="2738457"/>
              </a:tblGrid>
              <a:tr h="2047889"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/>
                    </a:p>
                    <a:p>
                      <a:pPr algn="ctr"/>
                      <a:r>
                        <a:rPr lang="zh-TW" altLang="en-US" sz="2800" dirty="0" smtClean="0"/>
                        <a:t>推廣</a:t>
                      </a:r>
                      <a:endParaRPr lang="en-US" altLang="zh-TW" sz="2800" dirty="0" smtClean="0"/>
                    </a:p>
                    <a:p>
                      <a:pPr algn="ctr"/>
                      <a:r>
                        <a:rPr lang="zh-TW" altLang="en-US" sz="2800" dirty="0" smtClean="0"/>
                        <a:t>園藝療法</a:t>
                      </a:r>
                      <a:endParaRPr lang="zh-TW" altLang="en-US" sz="28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/>
                    </a:p>
                    <a:p>
                      <a:pPr algn="ctr"/>
                      <a:r>
                        <a:rPr lang="zh-TW" altLang="en-US" sz="2800" dirty="0" smtClean="0"/>
                        <a:t>終生</a:t>
                      </a:r>
                      <a:endParaRPr lang="en-US" altLang="zh-TW" sz="2800" dirty="0" smtClean="0"/>
                    </a:p>
                    <a:p>
                      <a:pPr algn="ctr"/>
                      <a:r>
                        <a:rPr lang="zh-TW" altLang="en-US" sz="2800" dirty="0" smtClean="0"/>
                        <a:t>志願服務</a:t>
                      </a:r>
                      <a:endParaRPr lang="zh-TW" altLang="en-US" sz="28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學校故事媽媽</a:t>
                      </a:r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課輔志工</a:t>
                      </a:r>
                      <a:endParaRPr lang="zh-TW" alt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2047889"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/>
                    </a:p>
                    <a:p>
                      <a:pPr algn="ctr"/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推廣病人</a:t>
                      </a:r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自主權利法</a:t>
                      </a:r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尊嚴善終</a:t>
                      </a:r>
                      <a:endParaRPr lang="zh-TW" alt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 smtClean="0">
                          <a:solidFill>
                            <a:schemeClr val="bg1"/>
                          </a:solidFill>
                        </a:rPr>
                        <a:t>做自己喜歡的事</a:t>
                      </a:r>
                      <a:endParaRPr lang="en-US" altLang="zh-TW" sz="2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zh-TW" altLang="en-US" sz="28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/>
                    </a:p>
                    <a:p>
                      <a:pPr algn="ctr"/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陪伴家人</a:t>
                      </a:r>
                      <a:endParaRPr lang="zh-TW" alt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2047889"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/>
                    </a:p>
                    <a:p>
                      <a:pPr algn="ctr"/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熱愛學習</a:t>
                      </a:r>
                      <a:endParaRPr lang="zh-TW" alt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/>
                    </a:p>
                    <a:p>
                      <a:pPr algn="ctr"/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廣結善緣</a:t>
                      </a:r>
                      <a:endParaRPr lang="zh-TW" alt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/>
                    </a:p>
                    <a:p>
                      <a:pPr algn="ctr"/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閱讀</a:t>
                      </a:r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聽講座</a:t>
                      </a:r>
                      <a:endParaRPr lang="zh-TW" alt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pic>
        <p:nvPicPr>
          <p:cNvPr id="30" name="圖片 29" descr="00985F54-0B13-4A06-8875-DBFB43A3FAD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428992" y="2857496"/>
            <a:ext cx="2143140" cy="1535917"/>
          </a:xfrm>
          <a:prstGeom prst="rect">
            <a:avLst/>
          </a:prstGeom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9800" fill="hold"/>
                                        <p:tgtEl>
                                          <p:spTgt spid="28570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5701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內容版面配置區 6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3" descr="底圖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357159" y="214289"/>
          <a:ext cx="8501121" cy="6500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07"/>
                <a:gridCol w="2833707"/>
                <a:gridCol w="2833707"/>
              </a:tblGrid>
              <a:tr h="2166953"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/>
                    </a:p>
                    <a:p>
                      <a:pPr algn="ctr"/>
                      <a:r>
                        <a:rPr lang="zh-TW" altLang="en-US" sz="2800" dirty="0" smtClean="0"/>
                        <a:t>瑜珈</a:t>
                      </a:r>
                      <a:endParaRPr lang="en-US" altLang="zh-TW" sz="2800" dirty="0" smtClean="0"/>
                    </a:p>
                    <a:p>
                      <a:pPr algn="ctr"/>
                      <a:r>
                        <a:rPr lang="zh-TW" altLang="en-US" sz="2800" dirty="0" smtClean="0"/>
                        <a:t>健走</a:t>
                      </a:r>
                      <a:endParaRPr lang="en-US" altLang="zh-TW" sz="2800" dirty="0" smtClean="0"/>
                    </a:p>
                    <a:p>
                      <a:pPr algn="ctr"/>
                      <a:r>
                        <a:rPr lang="zh-TW" altLang="en-US" sz="2800" dirty="0" smtClean="0"/>
                        <a:t>甩手</a:t>
                      </a:r>
                      <a:endParaRPr lang="en-US" altLang="zh-TW" sz="2800" dirty="0" smtClean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/>
                    </a:p>
                    <a:p>
                      <a:pPr algn="ctr"/>
                      <a:r>
                        <a:rPr lang="zh-TW" altLang="en-US" sz="2800" dirty="0" smtClean="0"/>
                        <a:t>活在當下</a:t>
                      </a:r>
                      <a:endParaRPr lang="en-US" altLang="zh-TW" sz="2800" dirty="0" smtClean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/>
                    </a:p>
                    <a:p>
                      <a:pPr algn="ctr"/>
                      <a:r>
                        <a:rPr lang="zh-TW" altLang="en-US" sz="2800" dirty="0" smtClean="0"/>
                        <a:t>佛在靈山</a:t>
                      </a:r>
                      <a:endParaRPr lang="en-US" altLang="zh-TW" sz="2800" dirty="0" smtClean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2166953"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自我肯定</a:t>
                      </a:r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身心靈健康</a:t>
                      </a:r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zh-TW" altLang="en-US" sz="28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凡事感恩</a:t>
                      </a:r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2166953"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跳脫身體層面</a:t>
                      </a:r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光明自在</a:t>
                      </a:r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善待自己</a:t>
                      </a:r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2" name="圖片 11" descr="06E25B71-DE86-490C-98AE-E9608EA7D2A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43306" y="2928934"/>
            <a:ext cx="2000264" cy="148417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內容版面配置區 6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3" descr="底圖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357159" y="214289"/>
          <a:ext cx="8501121" cy="6500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07"/>
                <a:gridCol w="2833707"/>
                <a:gridCol w="2833707"/>
              </a:tblGrid>
              <a:tr h="2166953"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/>
                        <a:t>佛  恩</a:t>
                      </a:r>
                      <a:endParaRPr lang="en-US" altLang="zh-TW" sz="2800" dirty="0" smtClean="0"/>
                    </a:p>
                    <a:p>
                      <a:pPr algn="ctr"/>
                      <a:endParaRPr lang="en-US" altLang="zh-TW" sz="2800" dirty="0" smtClean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/>
                    </a:p>
                    <a:p>
                      <a:pPr algn="ctr"/>
                      <a:r>
                        <a:rPr lang="zh-TW" altLang="en-US" sz="2800" dirty="0" smtClean="0"/>
                        <a:t>師  恩</a:t>
                      </a:r>
                      <a:endParaRPr lang="en-US" altLang="zh-TW" sz="2800" dirty="0" smtClean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父母恩</a:t>
                      </a:r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altLang="zh-TW" sz="2800" dirty="0" smtClean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2166953"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/>
                    </a:p>
                    <a:p>
                      <a:pPr algn="ctr"/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感謝天</a:t>
                      </a:r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感謝地</a:t>
                      </a:r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知足</a:t>
                      </a:r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endParaRPr lang="zh-TW" altLang="en-US" sz="28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眾生恩</a:t>
                      </a:r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2166953"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簡樸生活</a:t>
                      </a:r>
                    </a:p>
                    <a:p>
                      <a:pPr algn="ctr"/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惜福愛物</a:t>
                      </a:r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珍愛自己</a:t>
                      </a:r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pic>
        <p:nvPicPr>
          <p:cNvPr id="12" name="圖片 11" descr="C869C374-BB6A-4BB3-993C-5887CA96AFB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86116" y="3000372"/>
            <a:ext cx="1000132" cy="1331128"/>
          </a:xfrm>
          <a:prstGeom prst="rect">
            <a:avLst/>
          </a:prstGeom>
        </p:spPr>
      </p:pic>
      <p:pic>
        <p:nvPicPr>
          <p:cNvPr id="13" name="圖片 12" descr="4A1A0082-702E-4B95-ACE7-2F2A0641ABB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4095747" y="2690807"/>
            <a:ext cx="2095514" cy="157163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內容版面配置區 6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3" descr="底圖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357159" y="214289"/>
          <a:ext cx="8501121" cy="6500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07"/>
                <a:gridCol w="2833707"/>
                <a:gridCol w="2833707"/>
              </a:tblGrid>
              <a:tr h="2166953"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/>
                    </a:p>
                    <a:p>
                      <a:pPr algn="ctr"/>
                      <a:r>
                        <a:rPr lang="zh-TW" altLang="en-US" sz="2800" dirty="0" smtClean="0"/>
                        <a:t>反觀自照</a:t>
                      </a:r>
                      <a:endParaRPr lang="en-US" altLang="zh-TW" sz="2800" dirty="0" smtClean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/>
                    </a:p>
                    <a:p>
                      <a:pPr algn="ctr"/>
                      <a:r>
                        <a:rPr lang="zh-TW" altLang="en-US" sz="2800" dirty="0" smtClean="0"/>
                        <a:t>自淨其意</a:t>
                      </a:r>
                      <a:endParaRPr lang="en-US" altLang="zh-TW" sz="2800" dirty="0" smtClean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/>
                    </a:p>
                    <a:p>
                      <a:pPr algn="ctr"/>
                      <a:r>
                        <a:rPr lang="zh-TW" altLang="en-US" sz="2800" dirty="0" smtClean="0"/>
                        <a:t>平心靜氣</a:t>
                      </a:r>
                      <a:endParaRPr lang="en-US" altLang="zh-TW" sz="2800" dirty="0" smtClean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166953"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緘默寡語</a:t>
                      </a:r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愉悅禪食</a:t>
                      </a:r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zh-TW" altLang="en-US" sz="280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藝術涵養</a:t>
                      </a:r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166953"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多些彈性</a:t>
                      </a:r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接納 臣服</a:t>
                      </a:r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生活禪</a:t>
                      </a:r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2" name="圖片 11" descr="5E62B138-851D-4298-9C8F-268D68136DA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00430" y="2928934"/>
            <a:ext cx="2232656" cy="157163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內容版面配置區 6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3" descr="底圖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357159" y="214289"/>
          <a:ext cx="8501121" cy="6500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07"/>
                <a:gridCol w="2833707"/>
                <a:gridCol w="2833707"/>
              </a:tblGrid>
              <a:tr h="2166953"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/>
                    </a:p>
                    <a:p>
                      <a:pPr algn="ctr"/>
                      <a:r>
                        <a:rPr lang="zh-TW" altLang="en-US" sz="2800" dirty="0" smtClean="0"/>
                        <a:t>天然食材</a:t>
                      </a:r>
                      <a:endParaRPr lang="zh-TW" altLang="en-US" sz="28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/>
                    </a:p>
                    <a:p>
                      <a:pPr algn="ctr"/>
                      <a:r>
                        <a:rPr lang="zh-TW" altLang="en-US" sz="2800" dirty="0" smtClean="0"/>
                        <a:t>原型食物</a:t>
                      </a:r>
                      <a:endParaRPr lang="zh-TW" altLang="en-US" sz="28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/>
                    </a:p>
                    <a:p>
                      <a:pPr algn="ctr"/>
                      <a:r>
                        <a:rPr lang="zh-TW" altLang="en-US" sz="2800" dirty="0" smtClean="0"/>
                        <a:t>當季當地</a:t>
                      </a:r>
                      <a:endParaRPr lang="en-US" altLang="zh-TW" sz="2800" dirty="0" smtClean="0"/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2166953"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用心料理</a:t>
                      </a:r>
                      <a:endParaRPr lang="zh-TW" alt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dirty="0" smtClean="0">
                          <a:solidFill>
                            <a:schemeClr val="bg1"/>
                          </a:solidFill>
                        </a:rPr>
                        <a:t>營養均衡</a:t>
                      </a:r>
                      <a:endParaRPr lang="en-US" altLang="zh-TW" sz="2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zh-TW" altLang="en-US" sz="2800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七分飽</a:t>
                      </a:r>
                      <a:endParaRPr lang="zh-TW" alt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2166953"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保留食物</a:t>
                      </a:r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原始風味</a:t>
                      </a:r>
                      <a:endParaRPr lang="zh-TW" alt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食物多樣性</a:t>
                      </a:r>
                      <a:endParaRPr lang="zh-TW" alt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不偏食</a:t>
                      </a:r>
                      <a:endParaRPr lang="zh-TW" alt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pic>
        <p:nvPicPr>
          <p:cNvPr id="12" name="圖片 11" descr="S__3523385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8992" y="3000372"/>
            <a:ext cx="2428892" cy="135732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內容版面配置區 6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3" descr="底圖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357159" y="214289"/>
          <a:ext cx="8501121" cy="6500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1"/>
                <a:gridCol w="2881333"/>
                <a:gridCol w="2833707"/>
              </a:tblGrid>
              <a:tr h="2166953">
                <a:tc>
                  <a:txBody>
                    <a:bodyPr/>
                    <a:lstStyle/>
                    <a:p>
                      <a:pPr algn="ctr"/>
                      <a:endParaRPr lang="en-US" altLang="zh-TW" sz="2800" b="1" dirty="0" smtClean="0"/>
                    </a:p>
                    <a:p>
                      <a:pPr algn="ctr"/>
                      <a:endParaRPr lang="en-US" altLang="zh-TW" sz="2800" b="1" dirty="0" smtClean="0"/>
                    </a:p>
                    <a:p>
                      <a:pPr algn="ctr"/>
                      <a:r>
                        <a:rPr lang="zh-TW" altLang="en-US" sz="2800" b="1" dirty="0" smtClean="0"/>
                        <a:t>正確理財觀念</a:t>
                      </a:r>
                      <a:endParaRPr lang="zh-TW" altLang="en-US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8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dirty="0" smtClean="0">
                          <a:solidFill>
                            <a:schemeClr val="bg1"/>
                          </a:solidFill>
                        </a:rPr>
                        <a:t>穩定現金流</a:t>
                      </a:r>
                    </a:p>
                    <a:p>
                      <a:pPr algn="ctr"/>
                      <a:endParaRPr lang="en-US" altLang="zh-TW" sz="2800" b="1" dirty="0" smtClean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800" b="1" dirty="0" smtClean="0"/>
                    </a:p>
                    <a:p>
                      <a:pPr algn="ctr"/>
                      <a:endParaRPr lang="en-US" altLang="zh-TW" sz="2800" b="1" dirty="0" smtClean="0"/>
                    </a:p>
                    <a:p>
                      <a:pPr algn="ctr"/>
                      <a:r>
                        <a:rPr lang="zh-TW" altLang="en-US" sz="2800" b="1" dirty="0" smtClean="0"/>
                        <a:t>安穩退休生活</a:t>
                      </a:r>
                      <a:endParaRPr lang="zh-TW" altLang="en-US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166953">
                <a:tc>
                  <a:txBody>
                    <a:bodyPr/>
                    <a:lstStyle/>
                    <a:p>
                      <a:pPr algn="ctr"/>
                      <a:endParaRPr lang="en-US" altLang="zh-TW" sz="2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altLang="zh-TW" sz="2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zh-TW" altLang="en-US" sz="2800" b="1" dirty="0" smtClean="0">
                          <a:solidFill>
                            <a:schemeClr val="bg1"/>
                          </a:solidFill>
                        </a:rPr>
                        <a:t>歡喜布施</a:t>
                      </a:r>
                      <a:endParaRPr lang="en-US" altLang="zh-TW" sz="2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b="1" dirty="0" smtClean="0">
                          <a:solidFill>
                            <a:schemeClr val="bg1"/>
                          </a:solidFill>
                        </a:rPr>
                        <a:t>財務穩固</a:t>
                      </a:r>
                      <a:endParaRPr lang="en-US" altLang="zh-TW" sz="32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zh-TW" altLang="en-US" sz="2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altLang="zh-TW" sz="2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zh-TW" altLang="en-US" sz="2800" b="1" dirty="0" smtClean="0">
                          <a:solidFill>
                            <a:schemeClr val="bg1"/>
                          </a:solidFill>
                        </a:rPr>
                        <a:t>經濟自主</a:t>
                      </a:r>
                      <a:endParaRPr lang="en-US" altLang="zh-TW" sz="28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166953">
                <a:tc>
                  <a:txBody>
                    <a:bodyPr/>
                    <a:lstStyle/>
                    <a:p>
                      <a:pPr algn="ctr"/>
                      <a:endParaRPr lang="en-US" altLang="zh-TW" sz="2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altLang="zh-TW" sz="2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zh-TW" altLang="en-US" sz="2800" b="1" dirty="0" smtClean="0">
                          <a:solidFill>
                            <a:schemeClr val="bg1"/>
                          </a:solidFill>
                        </a:rPr>
                        <a:t>不投機取巧</a:t>
                      </a:r>
                      <a:endParaRPr lang="zh-TW" alt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zh-TW" altLang="en-US" sz="2800" b="1" dirty="0" smtClean="0">
                          <a:solidFill>
                            <a:schemeClr val="bg1"/>
                          </a:solidFill>
                        </a:rPr>
                        <a:t>明中去</a:t>
                      </a:r>
                      <a:endParaRPr lang="en-US" altLang="zh-TW" sz="2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zh-TW" altLang="en-US" sz="2800" b="1" dirty="0" smtClean="0">
                          <a:solidFill>
                            <a:schemeClr val="bg1"/>
                          </a:solidFill>
                        </a:rPr>
                        <a:t>暗中來</a:t>
                      </a:r>
                      <a:endParaRPr lang="en-US" altLang="zh-TW" sz="2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altLang="zh-TW" sz="2800" b="1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zh-TW" altLang="en-US" sz="2800" b="1" dirty="0" smtClean="0">
                          <a:solidFill>
                            <a:schemeClr val="bg1"/>
                          </a:solidFill>
                        </a:rPr>
                        <a:t>如古井水</a:t>
                      </a:r>
                      <a:r>
                        <a:rPr lang="en-US" altLang="zh-TW" sz="28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altLang="zh-TW" sz="2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dirty="0" smtClean="0">
                          <a:solidFill>
                            <a:schemeClr val="bg1"/>
                          </a:solidFill>
                        </a:rPr>
                        <a:t>適當休閒</a:t>
                      </a:r>
                      <a:endParaRPr lang="en-US" altLang="zh-TW" sz="28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zh-TW" alt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12" name="圖片 11" descr="DE593619-E848-4E4C-9887-28FD6F81266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3250397" y="3178967"/>
            <a:ext cx="1428760" cy="1071570"/>
          </a:xfrm>
          <a:prstGeom prst="rect">
            <a:avLst/>
          </a:prstGeom>
        </p:spPr>
      </p:pic>
      <p:pic>
        <p:nvPicPr>
          <p:cNvPr id="13" name="圖片 12" descr="S__3523385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6314" y="3000372"/>
            <a:ext cx="939412" cy="135732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內容版面配置區 6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3" descr="底圖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357159" y="214289"/>
          <a:ext cx="8501121" cy="6500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07"/>
                <a:gridCol w="2833707"/>
                <a:gridCol w="2833707"/>
              </a:tblGrid>
              <a:tr h="2166953"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/>
                    </a:p>
                    <a:p>
                      <a:pPr algn="ctr"/>
                      <a:r>
                        <a:rPr lang="zh-TW" altLang="en-US" sz="2800" dirty="0" smtClean="0"/>
                        <a:t>敬天愛地</a:t>
                      </a:r>
                      <a:endParaRPr lang="en-US" altLang="zh-TW" sz="2800" dirty="0" smtClean="0"/>
                    </a:p>
                    <a:p>
                      <a:pPr algn="ctr"/>
                      <a:r>
                        <a:rPr lang="zh-TW" altLang="en-US" sz="2800" dirty="0" smtClean="0"/>
                        <a:t>聚福緣</a:t>
                      </a:r>
                      <a:endParaRPr lang="zh-TW" altLang="en-US" sz="2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800" dirty="0"/>
                    </a:p>
                    <a:p>
                      <a:pPr algn="ctr"/>
                      <a:endParaRPr lang="en-US" altLang="zh-TW" sz="2800" dirty="0" smtClean="0"/>
                    </a:p>
                    <a:p>
                      <a:pPr algn="ctr"/>
                      <a:r>
                        <a:rPr lang="zh-TW" altLang="en-US" sz="2800" dirty="0" smtClean="0"/>
                        <a:t>一笑百病消</a:t>
                      </a:r>
                      <a:endParaRPr lang="en-US" altLang="zh-TW" sz="2800" dirty="0" smtClean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/>
                    </a:p>
                    <a:p>
                      <a:pPr algn="ctr"/>
                      <a:r>
                        <a:rPr lang="zh-TW" altLang="en-US" sz="2800" dirty="0" smtClean="0"/>
                        <a:t>願見孩子們</a:t>
                      </a:r>
                      <a:endParaRPr lang="en-US" altLang="zh-TW" sz="2800" dirty="0" smtClean="0"/>
                    </a:p>
                    <a:p>
                      <a:pPr algn="ctr"/>
                      <a:r>
                        <a:rPr lang="zh-TW" altLang="en-US" sz="2800" dirty="0" smtClean="0"/>
                        <a:t>的笑容</a:t>
                      </a:r>
                      <a:endParaRPr lang="zh-TW" altLang="en-US" sz="2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2166953"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菩薩</a:t>
                      </a:r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遊戲人間</a:t>
                      </a:r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仰天長「笑」</a:t>
                      </a:r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zh-TW" altLang="en-US" sz="28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世間最美是</a:t>
                      </a:r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病人的笑容</a:t>
                      </a:r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2166953"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喜見每位</a:t>
                      </a:r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歡喜菩薩</a:t>
                      </a:r>
                      <a:endParaRPr lang="zh-TW" alt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笑門開</a:t>
                      </a:r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福自來</a:t>
                      </a:r>
                      <a:endParaRPr lang="zh-TW" alt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歡喜心</a:t>
                      </a:r>
                      <a:endParaRPr lang="en-US" altLang="zh-TW" sz="28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zh-TW" altLang="en-US" sz="2800" dirty="0" smtClean="0">
                          <a:solidFill>
                            <a:schemeClr val="bg1"/>
                          </a:solidFill>
                        </a:rPr>
                        <a:t>是一種涵養</a:t>
                      </a:r>
                      <a:endParaRPr lang="zh-TW" alt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pic>
        <p:nvPicPr>
          <p:cNvPr id="12" name="圖片 11" descr="9EDCAD36-4823-4024-8C2A-78D79725AD5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86182" y="2925362"/>
            <a:ext cx="1500198" cy="15752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295</Words>
  <PresentationFormat>如螢幕大小 (4:3)</PresentationFormat>
  <Paragraphs>202</Paragraphs>
  <Slides>9</Slides>
  <Notes>3</Notes>
  <HiddenSlides>0</HiddenSlides>
  <MMClips>2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40</cp:revision>
  <dcterms:created xsi:type="dcterms:W3CDTF">2024-03-13T13:10:12Z</dcterms:created>
  <dcterms:modified xsi:type="dcterms:W3CDTF">2024-03-14T16:39:22Z</dcterms:modified>
</cp:coreProperties>
</file>