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7" r:id="rId4"/>
    <p:sldId id="258" r:id="rId5"/>
    <p:sldId id="259" r:id="rId6"/>
    <p:sldId id="261" r:id="rId7"/>
    <p:sldId id="263" r:id="rId8"/>
    <p:sldId id="276" r:id="rId9"/>
    <p:sldId id="278" r:id="rId10"/>
    <p:sldId id="268" r:id="rId11"/>
    <p:sldId id="260" r:id="rId12"/>
    <p:sldId id="274" r:id="rId13"/>
    <p:sldId id="269" r:id="rId14"/>
    <p:sldId id="272" r:id="rId15"/>
    <p:sldId id="275" r:id="rId16"/>
    <p:sldId id="473" r:id="rId17"/>
    <p:sldId id="476" r:id="rId18"/>
    <p:sldId id="262" r:id="rId19"/>
    <p:sldId id="264" r:id="rId20"/>
    <p:sldId id="273" r:id="rId21"/>
    <p:sldId id="265" r:id="rId22"/>
    <p:sldId id="266" r:id="rId23"/>
    <p:sldId id="267" r:id="rId24"/>
    <p:sldId id="279" r:id="rId25"/>
    <p:sldId id="474" r:id="rId26"/>
    <p:sldId id="270" r:id="rId27"/>
    <p:sldId id="472" r:id="rId28"/>
    <p:sldId id="477" r:id="rId29"/>
    <p:sldId id="475" r:id="rId30"/>
    <p:sldId id="478" r:id="rId31"/>
    <p:sldId id="271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82D67-E0C8-4ECC-8034-067557060FEE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8F9CC-6F61-41FB-AA08-5532E580F6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87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7447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對話是交流、分享、溝通，進一步辯證、討論。</a:t>
            </a:r>
            <a:endParaRPr lang="en-US" altLang="zh-TW" dirty="0"/>
          </a:p>
          <a:p>
            <a:r>
              <a:rPr lang="en-US" altLang="zh-TW" dirty="0"/>
              <a:t> </a:t>
            </a:r>
            <a:r>
              <a:rPr lang="zh-TW" altLang="en-US" dirty="0"/>
              <a:t>討論觀點，導致生氣的場合，容易變成</a:t>
            </a:r>
            <a:r>
              <a:rPr lang="en-US" altLang="zh-TW" dirty="0"/>
              <a:t>(</a:t>
            </a:r>
            <a:r>
              <a:rPr lang="zh-TW" altLang="en-US" dirty="0"/>
              <a:t>權威</a:t>
            </a:r>
            <a:r>
              <a:rPr lang="en-US" altLang="zh-TW" dirty="0"/>
              <a:t>)</a:t>
            </a:r>
            <a:r>
              <a:rPr lang="zh-TW" altLang="en-US" dirty="0"/>
              <a:t>上對下。</a:t>
            </a:r>
            <a:br>
              <a:rPr lang="en-US" altLang="zh-TW" dirty="0"/>
            </a:br>
            <a:r>
              <a:rPr lang="zh-TW" altLang="en-US" dirty="0"/>
              <a:t>對方他可以有期待，你可以拒絕他，但不生氣的討論</a:t>
            </a:r>
            <a:br>
              <a:rPr lang="en-US" altLang="zh-TW" dirty="0"/>
            </a:br>
            <a:r>
              <a:rPr lang="zh-TW" altLang="en-US" dirty="0"/>
              <a:t>他拒絕時，雖然內心焦慮，你允許孩子有自己的感覺，但要令他覺知自己的感覺</a:t>
            </a:r>
            <a:br>
              <a:rPr lang="en-US" altLang="zh-TW" dirty="0"/>
            </a:br>
            <a:r>
              <a:rPr lang="zh-TW" altLang="en-US" dirty="0"/>
              <a:t>對話中，不要期待、命令、說理、導向意義化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374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孩子連自己是誰、自己的感覺都不知道，怎麼去連結他人</a:t>
            </a:r>
            <a:br>
              <a:rPr lang="en-US" altLang="zh-TW" dirty="0"/>
            </a:br>
            <a:r>
              <a:rPr lang="zh-TW" altLang="en-US" dirty="0"/>
              <a:t>我討厭弟弟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664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探索</a:t>
            </a:r>
            <a:r>
              <a:rPr lang="en-US" altLang="zh-TW" dirty="0"/>
              <a:t>—</a:t>
            </a:r>
            <a:r>
              <a:rPr lang="zh-TW" altLang="en-US" dirty="0"/>
              <a:t>發生什麼，否則，他內在會沮喪，沒有連結，問題沒法解決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673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955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好奇對方怎麼樣的思考與行動，採用雙向的對話：對方怎麼想的，遇到了什麼樣困難，需要什麼的幫忙，這結果是大家想要的嗎？好奇他的故事、他的選擇，他的決定，他的感受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核對可以整理訊，可以採用複述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傾聽：看到人的困難，人的資源、人的力量；打斷對話，會失去了解對方需求的機會、甚至關起耳朵聽不見，對話茖於失焦。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專注和諧的態度，產生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Attunement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協調：非語言訊息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肢體姿態、說話語態、停頓；語言訊息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和孩子和諧的一致性對話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428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不要失焦：為什麼事情那麼多，回家還要做那麼多事？焦點回家後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….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而不是事情多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150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應機應時應地對頻</a:t>
            </a:r>
            <a:br>
              <a:rPr lang="en-US" altLang="zh-TW" dirty="0"/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353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91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古時之判逆人物</a:t>
            </a:r>
            <a:r>
              <a:rPr lang="en-US" altLang="zh-TW" dirty="0"/>
              <a:t>—</a:t>
            </a:r>
            <a:r>
              <a:rPr lang="zh-TW" altLang="en-US" dirty="0"/>
              <a:t>劉邦、項羽</a:t>
            </a:r>
            <a:br>
              <a:rPr lang="en-US" altLang="zh-TW" dirty="0"/>
            </a:br>
            <a:r>
              <a:rPr lang="zh-TW" altLang="en-US" dirty="0"/>
              <a:t>廣告放在</a:t>
            </a:r>
            <a:r>
              <a:rPr lang="en-US" altLang="zh-TW" dirty="0"/>
              <a:t>GOOGLE….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67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掌握自己、活用橋接他人、擴張不偏好風格、控制過當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99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在加速的年代，唯有孩子能主動探索，勇於嚐試與挑戰，才有創造力。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2693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聽話，我是為你好，這才是孝順</a:t>
            </a:r>
            <a:br>
              <a:rPr lang="en-US" altLang="zh-TW" dirty="0"/>
            </a:br>
            <a:r>
              <a:rPr lang="zh-TW" altLang="en-US" dirty="0"/>
              <a:t>你做這樣的事不覺得丟臉嗎，看你把媽媽氣得</a:t>
            </a:r>
            <a:r>
              <a:rPr lang="en-US" altLang="zh-TW" dirty="0"/>
              <a:t>……</a:t>
            </a:r>
            <a:br>
              <a:rPr lang="en-US" altLang="zh-TW" dirty="0"/>
            </a:br>
            <a:r>
              <a:rPr lang="zh-TW" altLang="en-US" dirty="0"/>
              <a:t>因為你曾經欺騙我</a:t>
            </a:r>
            <a:r>
              <a:rPr lang="en-US" altLang="zh-TW" dirty="0"/>
              <a:t>,</a:t>
            </a:r>
            <a:r>
              <a:rPr lang="zh-TW" altLang="en-US" dirty="0"/>
              <a:t>所以要向我報告你的行蹤</a:t>
            </a:r>
            <a:br>
              <a:rPr lang="en-US" altLang="zh-TW" dirty="0"/>
            </a:br>
            <a:r>
              <a:rPr lang="zh-TW" altLang="en-US" dirty="0"/>
              <a:t>你不多努力一點，很容易被取代，外面競爭很激烈</a:t>
            </a:r>
            <a:r>
              <a:rPr lang="en-US" altLang="zh-TW" dirty="0"/>
              <a:t>…..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63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感受的感受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----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參加喪禮，接到電話中頭彩，感到興奮，對興奮感到愧疚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觀點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----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自己對他人，他人對自己，自己對自。從小接收到成績很重要，他的觀點是成績比認真重要</a:t>
            </a:r>
            <a:b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渴望</a:t>
            </a:r>
            <a:r>
              <a:rPr lang="en-US" altLang="zh-TW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你是垃圾桶撿來的，早知道我不讓你出生，孩子心中產生沒有價值感，無法連結渴望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994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86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表達自己的需求、聆聽孩子的需求，拒絕孩子的需求，是人與人界限的學習。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0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8F9CC-6F61-41FB-AA08-5532E580F6C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27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A9D622-77A7-42EC-A5FE-F40ACF5BD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CD9EAF3-7071-4AD0-AE36-EF8040021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1FC5C2-730C-4475-84A0-E3C0ECD7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7FE7CF-2122-400A-AEB2-D571BAAF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2643CC-B34B-4F05-9F74-C4D4D52B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34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D6C259-D572-49CA-A9F1-74A38E04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61287D4-23F7-48FC-98DC-7B15B8CBC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CD1C6E-90FD-449C-B782-D0C1696E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E9578F-92E0-4D60-9E6E-869422CD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B570581-3D12-4591-A66E-B4E9C579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79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9A72508-B452-45CA-90C6-3CC37183B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AC3BEB-B099-4567-B889-907637602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341B0C-5793-4127-817F-FA3BFC34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F6AC76-2B11-428F-B28D-C95CE1B1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9A8E98-6639-4961-B211-A6FC14A5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60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CC72F5-4F7B-4E63-A911-79610626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D47EB1-CAB2-4372-B032-122B6786A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0555C7-E69B-402E-A445-2FFDF8E3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46ABC3-4CCB-47BD-8FCD-B457B289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82AB14-3EE6-449E-80A3-CF2E2AEE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785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EC1CB6-BF67-4008-AF50-A84A2388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BB256B1-C53B-4C82-90DA-E545D5AFA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F22676-44EB-4866-8CF8-C4B6496BE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43FAB4-AA13-4930-B23B-4E477765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976228-3A72-4142-A71F-812C3A3D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8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DC6590-2442-4A34-BE3F-A63BEC4E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ABAEE9-CA6A-409A-B34B-74D62DF44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0C422D-BA3F-466D-B8AF-0F4B49E6E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D74296A-3626-4F5A-85D3-2A9A0612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4B5899B-FB17-4056-99D9-CD9B41D4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156A0D4-A20F-4CD9-AA07-748A275C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33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3AE130-B8D6-40DF-AD77-1986F52C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BFD74D-FCDC-4E8A-82E7-96464C454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7BB8D75-5802-4F73-8B39-D0DF0B01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ABD263A-10DD-4136-94C3-3E3DEAFE1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02AD054-677A-49DC-A0BB-BE9E9B6DD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603AC25-03BF-4ACA-A703-E5F69A8F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C1F73F2-4C2A-4E80-A798-B80C6132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5E3A904-2348-469E-803D-E1F38AC7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3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512D3-9F91-43E8-A952-80625C09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C18EB07-1F56-4273-B972-5103BF88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4559298-BC1F-4BD5-833A-017341AD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35671BD-989D-4D40-AD85-BBC74DAE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83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0BD375E-379A-4A43-A14B-51EBE2D9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35D70FF-6722-4BD5-A2CC-43D1BE14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45DD28C-58A9-47F1-AD6C-788910DC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47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C2635F-71DF-4A03-A5D7-D8690066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071B46-36D2-4389-8017-781B55FAB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3A616D-7EF9-406A-A7FB-444CBB1D3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AF5EA41-2CF5-4FDC-A1E2-A4C0F2F0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125915-8CFE-4382-B728-BC669629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65F37A-6C7D-4A53-9491-0D455275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95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A147C3-1D4B-4060-AE8C-92C67D7E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CAC4A11-759A-4E2B-BBF1-40FAA02E5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8F8AC93-199A-4A4F-A4EC-BAF05F51F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A9EA6A-F3F0-4266-B4E0-3E68A154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B8ACCA-2B80-41F0-96A3-4CD8AE13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5836BE9-5142-4F81-8E50-A0F227FA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51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87617AE-EF73-4025-B681-7274C5C6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6ED2FFC-87D7-4880-8D63-1E2842582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34CE3D-75FC-425A-8553-FFEEC7B18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2DA1E-2E71-4B34-B8CA-713BD80810B3}" type="datetimeFigureOut">
              <a:rPr lang="zh-TW" altLang="en-US" smtClean="0"/>
              <a:t>2018/5/19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1F3EC3-653B-4DF9-8C99-4477FE52B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40AD78-75F7-498A-9CF9-2B7C50AA2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355BD-F089-424E-A6A0-904E416CF2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6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4gUPQSsD8JU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1WxkVv6Ymc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20AR6t34Z40" TargetMode="Externa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334C2-F73F-4B3B-A626-DD5F69DF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圖片 4" descr="一張含有 桌, 坐, 樹 的圖片&#10;&#10;描述是以高可信度產生">
            <a:extLst>
              <a:ext uri="{FF2B5EF4-FFF2-40B4-BE49-F238E27FC236}">
                <a16:creationId xmlns:a16="http://schemas.microsoft.com/office/drawing/2014/main" id="{5AFC5B7E-4906-4F98-9C32-98C35408E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r="1" b="15756"/>
          <a:stretch/>
        </p:blipFill>
        <p:spPr>
          <a:xfrm>
            <a:off x="20" y="10"/>
            <a:ext cx="5234499" cy="621061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9844F5-2926-4304-96B1-736D13A56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2445" y="3640254"/>
            <a:ext cx="5319433" cy="2076333"/>
          </a:xfrm>
        </p:spPr>
        <p:txBody>
          <a:bodyPr anchor="t">
            <a:normAutofit fontScale="90000"/>
          </a:bodyPr>
          <a:lstStyle/>
          <a:p>
            <a:pPr algn="l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當探索教育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遇見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對話的力量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A1D2FBE-FF78-41ED-94AB-0D16A18CD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2446" y="2668075"/>
            <a:ext cx="5319431" cy="972180"/>
          </a:xfrm>
        </p:spPr>
        <p:txBody>
          <a:bodyPr anchor="b">
            <a:normAutofit/>
          </a:bodyPr>
          <a:lstStyle/>
          <a:p>
            <a:pPr algn="l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20180429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李崇建老師講座</a:t>
            </a:r>
            <a:b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陳映月整理</a:t>
            </a:r>
          </a:p>
        </p:txBody>
      </p:sp>
    </p:spTree>
    <p:extLst>
      <p:ext uri="{BB962C8B-B14F-4D97-AF65-F5344CB8AC3E}">
        <p14:creationId xmlns:p14="http://schemas.microsoft.com/office/powerpoint/2010/main" val="3624640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8F5AF2-3448-4953-837D-DD2CBA94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應對的姿態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5C634E-4236-43B0-9EA0-80A396C1A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324"/>
            <a:ext cx="10515600" cy="481184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指責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與人應對時，在乎自己、在乎情境，忽略他人；總是用否定、命令來溝通，並不表達自己。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討好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與人應對時，忽略自己，在乎情境，在乎他人；為得到他人的愛與認同，總是唯唯諾諾，以好、答應來溝通，並不表達自己。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超理智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與人應對時，忽略自己、在乎情境，忽略他人；為了得到認同，溝通是總是爭辯，說理認為自己對，並不是代達自己。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打叉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與人應對時，忽略自己、忽略情境，在乎他人；面對壓力，溝通時不表達自己，而是用不溝通來溝通。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物件, 拼圖 的圖片&#10;&#10;描述是以非常高的可信度產生">
            <a:extLst>
              <a:ext uri="{FF2B5EF4-FFF2-40B4-BE49-F238E27FC236}">
                <a16:creationId xmlns:a16="http://schemas.microsoft.com/office/drawing/2014/main" id="{586F758F-68E7-4519-B03F-FD3C4F118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55" y="0"/>
            <a:ext cx="198834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212584-286F-4B28-8DCC-BEFF744F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不知覺成為情緒勒索者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FC0667-6C18-4858-9C19-5E441FD00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500"/>
            <a:ext cx="10515600" cy="52705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情緒勒索者可能在有意識、無意識中，便用勒索手段，讓勒索者產生各種負面情緒，如挫敗、罪惡、恐懼、失去為自己作主的自由與能力。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情緒勒索者可能是權威，可能與被勒索者有一定的關係，他們會貶低被勒索者或能力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自我價值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，引發被勒索者罪惡感，剝奪被勒索者的安全感。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擺脫情緒勒索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就是從建立「情緒界限」開始，而要建立「情緒界限」，就要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尊重你的感受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開始。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個人, 鋪設, 室內, 嬰兒 的圖片&#10;&#10;描述是以非常高的可信度產生">
            <a:extLst>
              <a:ext uri="{FF2B5EF4-FFF2-40B4-BE49-F238E27FC236}">
                <a16:creationId xmlns:a16="http://schemas.microsoft.com/office/drawing/2014/main" id="{854121FC-80E7-4779-A290-EC4E8BCE2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0" y="0"/>
            <a:ext cx="21945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06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906607-F9DA-4677-A294-59CD030C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冰山下面的內在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23E652-F842-4887-9861-371E62E57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496"/>
            <a:ext cx="10515600" cy="516511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感受：身體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痛、放鬆、緊、冷、熱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心理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焦慮、不安、悶悶的、煩躁、興奮、愉快、舒服、生氣、害怕、沮喪、悲傷、愧疚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感受的感受：對原本的感受，有了另一層次的感受，產生對感受的評價。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觀點：過去經驗所形成的，思想、看法、信念、成見、假設、規條。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期待：可能自己不會覺知不合理、不實際的期待。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渴望：被愛、被接納、生命有意義、有價值、自由。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自我：自我是在最底層的力量，人們在這層次感覺完整。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5" name="圖片 4" descr="一張含有 室內, 牆 的圖片&#10;&#10;描述是以非常高的可信度產生">
            <a:extLst>
              <a:ext uri="{FF2B5EF4-FFF2-40B4-BE49-F238E27FC236}">
                <a16:creationId xmlns:a16="http://schemas.microsoft.com/office/drawing/2014/main" id="{FC038EB4-9025-4424-9E71-F4E25643E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21610"/>
            <a:ext cx="2578100" cy="17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8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布偶, 玩具, 室內 的圖片&#10;&#10;描述是以非常高的可信度產生">
            <a:extLst>
              <a:ext uri="{FF2B5EF4-FFF2-40B4-BE49-F238E27FC236}">
                <a16:creationId xmlns:a16="http://schemas.microsoft.com/office/drawing/2014/main" id="{4537CD06-1FCF-429B-AA69-5001667C8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r="19648"/>
          <a:stretch/>
        </p:blipFill>
        <p:spPr>
          <a:xfrm>
            <a:off x="5913124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EA4A22-72FB-4475-ACB6-BFD76B39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71011"/>
            <a:ext cx="5529170" cy="24271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冰山理論之</a:t>
            </a:r>
            <a:b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四種應對姿態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167F33-1117-4AA6-8754-BF39F972A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330359"/>
            <a:ext cx="4758891" cy="16557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hlinkClick r:id="rId4"/>
              </a:rPr>
              <a:t>https://www.youtube.com/watch?v=4gUPQSsD8JU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4023178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03DA2B-C2BA-43B2-B068-73148CE4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一致性的應對姿態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FDA2BC-F080-4318-968B-8ED6D06E6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28862"/>
            <a:ext cx="10515600" cy="4351338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內在和諧寧靜，外表專注放鬆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與人應對時，在乎自己、在乎情境，在乎他人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溝通時懂得表達自己。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一致是個選擇，表達自己心裡的想法、感覺與期待，選擇為自己負責的表達。</a:t>
            </a:r>
            <a:endParaRPr lang="en-US" altLang="zh-TW" sz="4000" dirty="0"/>
          </a:p>
          <a:p>
            <a:endParaRPr lang="zh-TW" altLang="en-US" dirty="0"/>
          </a:p>
        </p:txBody>
      </p:sp>
      <p:pic>
        <p:nvPicPr>
          <p:cNvPr id="5" name="圖片 4" descr="一張含有 天空, 飛行, 室外, 飛行器 的圖片&#10;&#10;描述是以非常高的可信度產生">
            <a:extLst>
              <a:ext uri="{FF2B5EF4-FFF2-40B4-BE49-F238E27FC236}">
                <a16:creationId xmlns:a16="http://schemas.microsoft.com/office/drawing/2014/main" id="{277DA3AC-DECD-40D3-A4FF-010BC7BEA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0"/>
            <a:ext cx="436245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5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702F47-519B-47F8-8D44-C842E997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一致性的三個層次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42C965-B0CE-4B7B-AA21-7F9A231C0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第一層：接觸自己的感受、承認自己的感受、管理自己的感受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第二層：與自我和諧一致，能發揮功能、 更滿足、 更感覺自己是整體的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第三層：與靈性結合。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見寶塔：內觀自省→滌除塵垢→大圓鏡智</a:t>
            </a:r>
          </a:p>
        </p:txBody>
      </p:sp>
      <p:pic>
        <p:nvPicPr>
          <p:cNvPr id="5" name="圖片 4" descr="一張含有 岩石, 室外, 崎嶇, 大自然 的圖片&#10;&#10;描述是以非常高的可信度產生">
            <a:extLst>
              <a:ext uri="{FF2B5EF4-FFF2-40B4-BE49-F238E27FC236}">
                <a16:creationId xmlns:a16="http://schemas.microsoft.com/office/drawing/2014/main" id="{8561357F-DE40-4EAE-A0EE-5942D1DB7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44" y="5532436"/>
            <a:ext cx="235655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F3C71-C981-4614-98EA-D6C494F809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地面, 建築物, 室外, 磚塊 的圖片&#10;&#10;描述是以非常高的可信度產生">
            <a:extLst>
              <a:ext uri="{FF2B5EF4-FFF2-40B4-BE49-F238E27FC236}">
                <a16:creationId xmlns:a16="http://schemas.microsoft.com/office/drawing/2014/main" id="{D20BEB85-4A27-4F93-B421-BA49CFB00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3174268"/>
            <a:ext cx="4042410" cy="2698308"/>
          </a:xfrm>
          <a:prstGeom prst="rect">
            <a:avLst/>
          </a:prstGeom>
        </p:spPr>
      </p:pic>
      <p:pic>
        <p:nvPicPr>
          <p:cNvPr id="7" name="圖片 6" descr="一張含有 草, 室外, 天空, 年輕 的圖片&#10;&#10;描述是以非常高的可信度產生">
            <a:extLst>
              <a:ext uri="{FF2B5EF4-FFF2-40B4-BE49-F238E27FC236}">
                <a16:creationId xmlns:a16="http://schemas.microsoft.com/office/drawing/2014/main" id="{F8AE8D78-D1CD-4E78-AA4C-656052EE2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52" y="306909"/>
            <a:ext cx="3476806" cy="2286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278F6BA-FF2A-4A40-BE1F-70E614DC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4" y="376238"/>
            <a:ext cx="6204984" cy="1344975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一致性的對話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0A45E8-FCDC-4E89-AA7A-3011BFFAB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676400"/>
            <a:ext cx="7079916" cy="45413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阿伯，你在看什麼→我在看故事書→好看嗎→不是很好看呢→那是什麼故事？你想知道嗎→點頭→可是我不想說呢→為什麼→因為阿伯現在沒有空，阿伯這樣說，你會生氣嗎→不會啊→那你會失望嗎→不會啊→那阿伯要看書囉，先不陪你聊天→點頭，阿伯那我可以坐在你旁邊嗎→可以啊</a:t>
            </a:r>
          </a:p>
        </p:txBody>
      </p:sp>
    </p:spTree>
    <p:extLst>
      <p:ext uri="{BB962C8B-B14F-4D97-AF65-F5344CB8AC3E}">
        <p14:creationId xmlns:p14="http://schemas.microsoft.com/office/powerpoint/2010/main" val="373268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玩具, 樂高 的圖片&#10;&#10;描述是以高可信度產生">
            <a:extLst>
              <a:ext uri="{FF2B5EF4-FFF2-40B4-BE49-F238E27FC236}">
                <a16:creationId xmlns:a16="http://schemas.microsoft.com/office/drawing/2014/main" id="{29F6EB5E-2E53-4A37-9EBA-C71C44926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7" name="圖片 6" descr="一張含有 樂高, 玩具 的圖片&#10;&#10;描述是以高可信度產生">
            <a:extLst>
              <a:ext uri="{FF2B5EF4-FFF2-40B4-BE49-F238E27FC236}">
                <a16:creationId xmlns:a16="http://schemas.microsoft.com/office/drawing/2014/main" id="{E5CC86A6-5BFF-447A-B5E0-26AD1F2FF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13" y="477749"/>
            <a:ext cx="5201379" cy="362940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46FCE8-F1B7-4587-BE94-5DE9B81D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TW" sz="5400">
                <a:solidFill>
                  <a:srgbClr val="FFFFFF"/>
                </a:solidFill>
              </a:rPr>
              <a:t>Attunement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85BEB7-B248-4142-8F9E-18509E94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altLang="zh-TW" sz="2000">
                <a:solidFill>
                  <a:srgbClr val="67C882"/>
                </a:solidFill>
                <a:hlinkClick r:id="rId5"/>
              </a:rPr>
              <a:t>https://www.youtube.com/watch?v=d1WxkVv6Ymc</a:t>
            </a:r>
            <a:endParaRPr lang="en-US" altLang="zh-TW" sz="2000">
              <a:solidFill>
                <a:srgbClr val="67C8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48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B84611-A494-4704-8BC3-8EFBA0702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學會對話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37C2E9-07A4-406A-8982-2D4570822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溝通的對話：避免建議、命令、說道理、敷衍說笑，學會雙向溝通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深刻的對話：讓與你說話的人，其內在有感受、體驗深刻，令其有覺知，能有討論觀點、期待、感覺的機會，從感受切入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討論的對話：讓不同意見的人，感覺到深刻，進而覺知，才能進到冰山模式的對話，善用怎麼辦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面對問題的對話：帶入好奇，了解發生了什麼，需要什麼協助，引出內在的資源、渴望，為自己負責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冰山的對話：探索、體驗、核對、轉化、落實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草, 室外, 天空, 年輕 的圖片&#10;&#10;描述是以非常高的可信度產生">
            <a:extLst>
              <a:ext uri="{FF2B5EF4-FFF2-40B4-BE49-F238E27FC236}">
                <a16:creationId xmlns:a16="http://schemas.microsoft.com/office/drawing/2014/main" id="{8745A39F-CEFB-405F-B742-25D54CE61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0" y="0"/>
            <a:ext cx="27813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C67B9-0A6F-4063-9C48-332A59C38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例一：允許孩子有自己的感覺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233185-017B-4A98-88A9-EDBAD49D3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013"/>
            <a:ext cx="10515600" cy="5221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作文課生命中最後的曙光：生命中有沒親人離開？→有→什麼人？爺爺過世了→爺爺過世的時候你有沒有難過？→我很難過→難過你有沒有哭？→沒有→我很好奇為什麼沒有哭？→老師，其實我也不難過，我只是覺得我應該難過→你到底難不難過？→我也不知道我到底難不難過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我們的孩子都不知自己心中的感受、感覺？怎麼與他人連結。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覺知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感覺如何來，回應感覺、對感覺負責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  <a:p>
            <a:endParaRPr lang="zh-TW" altLang="en-US" b="1" dirty="0"/>
          </a:p>
        </p:txBody>
      </p:sp>
      <p:pic>
        <p:nvPicPr>
          <p:cNvPr id="5" name="圖片 4" descr="一張含有 個人, 帽, 頭飾, 服飾 的圖片&#10;&#10;描述是以非常高的可信度產生">
            <a:extLst>
              <a:ext uri="{FF2B5EF4-FFF2-40B4-BE49-F238E27FC236}">
                <a16:creationId xmlns:a16="http://schemas.microsoft.com/office/drawing/2014/main" id="{E2E6A8F4-DE11-45EE-BE3F-8D8E5420D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80" y="0"/>
            <a:ext cx="2817020" cy="18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C79393B6-50CB-4273-BEFF-56250B422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1037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89E7FFC-875C-4BD2-AD59-A4DE182A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「父母的期待」或允許「孩子適性成長」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D3BF25-FAB0-4DE4-9CC1-32C3028C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397967"/>
            <a:ext cx="5988147" cy="380542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事件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三三頭撞到了，不想繼續上雲門舞集課。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三三不想到安親班。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我們會怎麼回應、對話？</a:t>
            </a:r>
            <a:endParaRPr lang="en-US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112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ED6CAD-80BA-4F06-98F0-1032B0D8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我討厭弟弟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F94138-AED7-4306-AC45-3A4FCD745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392"/>
            <a:ext cx="10515600" cy="46672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普通的對話→姊弟要彼此相愛，相親相愛，不可以討厭弟弟，你要聽話→問題沒解決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深刻的對話→發生什麼事？討厭弟弟你會做什麼？會影響你的生活嗎？怎麼辦呢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討論的對話→討厭弟弟你會討厭多久？有沒有不討厭他的時候？你是怎麼面對弟弟的呢？弟弟有討厭過你嗎？你的討厭有時候是對的嗎？也有不討厭的時候嗎？</a:t>
            </a:r>
          </a:p>
          <a:p>
            <a:endParaRPr lang="zh-TW" altLang="en-US" dirty="0"/>
          </a:p>
        </p:txBody>
      </p:sp>
      <p:pic>
        <p:nvPicPr>
          <p:cNvPr id="5" name="圖片 4" descr="一張含有 嬰兒床, 傢俱 的圖片&#10;&#10;描述是以非常高的可信度產生">
            <a:extLst>
              <a:ext uri="{FF2B5EF4-FFF2-40B4-BE49-F238E27FC236}">
                <a16:creationId xmlns:a16="http://schemas.microsoft.com/office/drawing/2014/main" id="{93609306-1610-4A88-BC0C-345422E3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911" y="0"/>
            <a:ext cx="3113089" cy="20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3B5E97-EBBF-43AE-9473-2ADA5080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新山小畢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—17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歲的失戀男孩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3F995F-CD05-4A2A-9702-D1540F884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900"/>
            <a:ext cx="11087100" cy="5499100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背景：沒有生命力，回話是不知道、隨便，從六月到九月上課睡覺，沒寫功課，不參加社團，失戀的對象是學校老師，對他打擊很大，校長知情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Fire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老師，他說我做為一個男人都不能保護女人，算什麼？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觀點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冰山對話的探索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小畢啊，校長說的是真的嗎？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(Yeah)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發生什麼事了？你上課在睡覺？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因為上課很無聊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，小畢啊，我知道很無聊，但為什麼還來啊？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我的媽媽叫我來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，小畢啊，你很孝順媽媽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聳肩</a:t>
            </a:r>
            <a:r>
              <a:rPr lang="en-US" altLang="zh-CN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，我好奇的是，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你上課在睡覺，除了睡覺你沒有滑手機，沒有讀故事書，沒有翹課，發生了什麼事？您怎麼啦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想一下，因為我晚上睡不著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，你幾點睡？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六點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發生了什麼事六點睡？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我晚上都在夢我很害怕我很難過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跑道, 室外, 火車, 地面 的圖片&#10;&#10;描述是以非常高的可信度產生">
            <a:extLst>
              <a:ext uri="{FF2B5EF4-FFF2-40B4-BE49-F238E27FC236}">
                <a16:creationId xmlns:a16="http://schemas.microsoft.com/office/drawing/2014/main" id="{F3C404BF-074D-4AE6-BE69-0F7077E44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2684463"/>
            <a:ext cx="1371600" cy="9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38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FBECCC-1C6D-4DCF-87CA-3CCC3F1F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新山小畢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—17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歲的失戀男孩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2D1C37-3A6D-4ACC-B938-FC2744A9D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39"/>
            <a:ext cx="10515600" cy="4929136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小畢啊，你以前有這樣的經驗嗎？有嗎？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有啊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什麼時候啊？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八歲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，八歲的時候發生什麼事？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八歲的時候，爸爸有外遇，爸媽吵架，我在房間很害怕，爸爸有時候還打媽媽，我擋在媽媽的前面，被爸爸打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小畢啊，你對爸爸好嗎？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不好，這樣的男人我一輩子看不起他，我不會養他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 —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這段是體驗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小畢啊，你要這樣過下去嗎？你想改變嗎？你想改變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日我來新山，你再來跟我談話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我不想繼續這樣下去了，你可不可以現在就跟我談話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)—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這段是核對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草, 樹, 室外, 路徑 的圖片&#10;&#10;描述是以非常高的可信度產生">
            <a:extLst>
              <a:ext uri="{FF2B5EF4-FFF2-40B4-BE49-F238E27FC236}">
                <a16:creationId xmlns:a16="http://schemas.microsoft.com/office/drawing/2014/main" id="{2450F32E-5F87-47B2-8065-79DEA8206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48" y="0"/>
            <a:ext cx="91135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65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D8B540-83D4-4618-9246-6AF94F96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覺得孩子煩的媽媽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68C356-4BFC-40B1-8C32-FBFD22CBE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5"/>
            <a:ext cx="10515600" cy="4351338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什麼時候開始覺得老大煩→二女兒出生的時候，老大一直玩老二，我覺得他煩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小時候有沒有被人家覺得煩的經驗→四歲，弟弟出生了，我想去跟他玩，爸媽說我怎麼這麼煩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你現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歲，你會去愛這個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歲的小女孩，或跟他說什麼嗎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他一直沒有接受自己，她被所有的人排擠，覺得孤獨、難過、寂寞。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核對他自己內在，並讓他決定愛自己，不容易，一方面會抱怨，一方面又自己覺得糟糕，不值得被愛，人就是這樣卡住了。</a:t>
            </a:r>
          </a:p>
        </p:txBody>
      </p:sp>
      <p:pic>
        <p:nvPicPr>
          <p:cNvPr id="7" name="圖片 6" descr="一張含有 玩具 的圖片&#10;&#10;描述是以高可信度產生">
            <a:extLst>
              <a:ext uri="{FF2B5EF4-FFF2-40B4-BE49-F238E27FC236}">
                <a16:creationId xmlns:a16="http://schemas.microsoft.com/office/drawing/2014/main" id="{B4EBF61D-AA61-4109-A805-F0477EB27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48" y="48471"/>
            <a:ext cx="2511552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9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18DA70-B3FA-451D-AFF5-F548F972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Debriefing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的運用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BCE516-C943-4DD5-A049-303D19A19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37490" cy="503237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真誠的心，專注和諧的態度，產生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Attunement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協調。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好奇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分享與互動。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運用核對、澄清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複述語言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善用停頓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不預設立場，不認定，懷抱探索、開發寶藏之心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善於傾聽，不打斷對話，不試圖說服。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關心人而非關心事件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B9A1AC-D912-4174-9BB7-9B03E9658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963" y="0"/>
            <a:ext cx="27430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9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18DA70-B3FA-451D-AFF5-F548F972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Debriefing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的運用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BCE516-C943-4DD5-A049-303D19A19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37490" cy="503237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10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不問為什麼，可以取代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你還好嗎？發生什麼事了？怎麼啦？我很好奇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引導負責，善用怎麼辦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10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不要失焦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10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產生連結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B9A1AC-D912-4174-9BB7-9B03E9658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963" y="0"/>
            <a:ext cx="274303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6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物件, 蠟燭 的圖片&#10;&#10;描述是以非常高的可信度產生">
            <a:extLst>
              <a:ext uri="{FF2B5EF4-FFF2-40B4-BE49-F238E27FC236}">
                <a16:creationId xmlns:a16="http://schemas.microsoft.com/office/drawing/2014/main" id="{5889F6B3-991A-4872-8AA2-E7AE3F587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765" b="1"/>
          <a:stretch/>
        </p:blipFill>
        <p:spPr>
          <a:xfrm>
            <a:off x="6771439" y="820748"/>
            <a:ext cx="5557619" cy="6037252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9828A9-8D59-4F1B-8445-0CBA351A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愛與接納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AE4257-546A-4CCC-B1DA-7EC679C2D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694679" cy="346222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沒有人不想改變，但我們的姿態要正確，先關心這個人，有了愛的開始，問題才能解決，是真心的關心。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自己想改變，就要先接納自，愛自己。</a:t>
            </a:r>
          </a:p>
          <a:p>
            <a:pPr marL="0" indent="0">
              <a:buNone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85786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CC42E28-B3C7-451D-887E-99ED3D53E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" b="2"/>
          <a:stretch/>
        </p:blipFill>
        <p:spPr>
          <a:xfrm>
            <a:off x="9065074" y="1"/>
            <a:ext cx="3126926" cy="214343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4269C21-FEF2-4E13-83D5-6ED32FFE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愛自己，方能再愛別人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48E0FD-2528-41D0-9578-CEC3A4BB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7406"/>
            <a:ext cx="10515600" cy="4351338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面對孩子說出了違反你期待，或者是近乎叛逆、挑戰的話語，自問自己聽了後的感覺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先覺知自己的感受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生氣、委屈、受傷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處理這些感覺，若未處理，是否會流於自責、指責、應付、討好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緩和這些感覺，不讓內在被這些感覺控制，而能真誠的互動。</a:t>
            </a:r>
          </a:p>
        </p:txBody>
      </p:sp>
    </p:spTree>
    <p:extLst>
      <p:ext uri="{BB962C8B-B14F-4D97-AF65-F5344CB8AC3E}">
        <p14:creationId xmlns:p14="http://schemas.microsoft.com/office/powerpoint/2010/main" val="3259411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C076117A-A1C8-48AA-955F-7CFE994D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682733"/>
            <a:ext cx="5455917" cy="33963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91B675-2455-43DC-B491-A5F128EA8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5" y="750932"/>
            <a:ext cx="5455917" cy="32599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7207F0-5CF6-4785-A222-E4C03FA5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5400">
                <a:solidFill>
                  <a:srgbClr val="FFFFFF"/>
                </a:solidFill>
              </a:rPr>
              <a:t>奇跡是什麼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9D2037-3EB9-4C1D-BA78-298F7E010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altLang="zh-TW" sz="2000">
                <a:solidFill>
                  <a:srgbClr val="995767"/>
                </a:solidFill>
                <a:hlinkClick r:id="rId5"/>
              </a:rPr>
              <a:t>https://www.youtube.com/watch?v=20AR6t34Z40</a:t>
            </a:r>
            <a:endParaRPr lang="en-US" altLang="zh-TW" sz="2000">
              <a:solidFill>
                <a:srgbClr val="995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5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文字 的圖片&#10;&#10;描述是以高可信度產生">
            <a:extLst>
              <a:ext uri="{FF2B5EF4-FFF2-40B4-BE49-F238E27FC236}">
                <a16:creationId xmlns:a16="http://schemas.microsoft.com/office/drawing/2014/main" id="{509037A6-4E97-4F20-9CC2-93DB15317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DC301A8-5BBC-4415-8BB9-0D021921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智慧引導不著相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4A411-6084-4177-8E97-74958B7A6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050279" cy="3462228"/>
          </a:xfrm>
        </p:spPr>
        <p:txBody>
          <a:bodyPr>
            <a:normAutofit fontScale="92500"/>
          </a:bodyPr>
          <a:lstStyle/>
          <a:p>
            <a:pPr marL="0" indent="0" fontAlgn="t"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凡所有相</a:t>
            </a:r>
          </a:p>
          <a:p>
            <a:pPr marL="0" indent="0" fontAlgn="t"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皆是虛妄</a:t>
            </a:r>
          </a:p>
          <a:p>
            <a:pPr marL="0" indent="0" fontAlgn="t"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若見諸相非相</a:t>
            </a:r>
          </a:p>
          <a:p>
            <a:pPr marL="0" indent="0" fontAlgn="t"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即見如來</a:t>
            </a:r>
          </a:p>
          <a:p>
            <a:pPr marL="0" indent="0" fontAlgn="t"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《金剛經》如理實見分第五</a:t>
            </a:r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3417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室內, 小, 粉紅色, 填充的 的圖片&#10;&#10;描述是以非常高的可信度產生">
            <a:extLst>
              <a:ext uri="{FF2B5EF4-FFF2-40B4-BE49-F238E27FC236}">
                <a16:creationId xmlns:a16="http://schemas.microsoft.com/office/drawing/2014/main" id="{737259B0-1A9C-4B84-AABF-8F62C5ACE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r="15630"/>
          <a:stretch/>
        </p:blipFill>
        <p:spPr>
          <a:xfrm>
            <a:off x="8228747" y="11"/>
            <a:ext cx="3963252" cy="4305289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CB181F-3205-4A39-B2FD-15035CD0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感恩、尊重、愛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47BBE4-A86F-4066-8B19-3F64616EB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7929879" cy="4155964"/>
          </a:xfrm>
        </p:spPr>
        <p:txBody>
          <a:bodyPr>
            <a:normAutofit lnSpcReduction="10000"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我不敢輕於汝等。汝等皆當作佛。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常不輕菩薩品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我們自己也要尊重自己，自己也是過去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古來就有真如本性，所以我們自己也要尊重自己。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靜思妙蓮華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父母、老師是孩子的模。</a:t>
            </a:r>
          </a:p>
          <a:p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3100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13D172-8B6A-47F5-9813-DE455773F3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圖片 4" descr="一張含有 室內, 牆 的圖片&#10;&#10;描述是以非常高的可信度產生">
            <a:extLst>
              <a:ext uri="{FF2B5EF4-FFF2-40B4-BE49-F238E27FC236}">
                <a16:creationId xmlns:a16="http://schemas.microsoft.com/office/drawing/2014/main" id="{EC5FFC08-A569-4736-8060-E3B02575B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0"/>
          <a:stretch/>
        </p:blipFill>
        <p:spPr>
          <a:xfrm rot="5400000">
            <a:off x="6985397" y="1651397"/>
            <a:ext cx="6858001" cy="355520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68DF296-7EA6-4794-A353-D73255865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5575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當樂佛身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908C28-9159-47A7-9067-1985DE51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7638826" cy="4968875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當樂佛身</a:t>
            </a:r>
          </a:p>
          <a:p>
            <a:pPr marL="0" indent="0" fontAlgn="t">
              <a:buNone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佛身者即法身法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從無量功德智慧生</a:t>
            </a:r>
          </a:p>
          <a:p>
            <a:pPr marL="0" indent="0" fontAlgn="t">
              <a:buNone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從六波羅密生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從慈悲喜捨生</a:t>
            </a:r>
          </a:p>
          <a:p>
            <a:pPr marL="0" indent="0" fontAlgn="t">
              <a:buNone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從三十七助菩提法生</a:t>
            </a:r>
          </a:p>
          <a:p>
            <a:pPr marL="0" indent="0" fontAlgn="t">
              <a:buNone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從如是等 種種功德智慧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生如來身</a:t>
            </a:r>
          </a:p>
          <a:p>
            <a:pPr marL="0" indent="0" fontAlgn="t">
              <a:buNone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欲得此身者 當發菩薩心</a:t>
            </a:r>
          </a:p>
          <a:p>
            <a:pPr marL="0" indent="0" fontAlgn="t">
              <a:buNone/>
            </a:pP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《慈悲三昧水懺法》卷上</a:t>
            </a:r>
          </a:p>
          <a:p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46990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6B900-640A-4EB1-A2ED-4FFB644E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感恩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A95D358-7524-42FF-AB81-ED4F4A453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6057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太深的我不會，只抓到一點小尾巴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有顆分享的心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敬請指教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4" descr="一張含有 標誌, 文字, 天空, 室外 的圖片&#10;&#10;描述是以非常高的可信度產生">
            <a:extLst>
              <a:ext uri="{FF2B5EF4-FFF2-40B4-BE49-F238E27FC236}">
                <a16:creationId xmlns:a16="http://schemas.microsoft.com/office/drawing/2014/main" id="{5CAC50E6-F76E-4E99-8308-06677DD52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662" y="2506662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4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 descr="一張含有 熊, 泰迪熊, 坐, 室內 的圖片&#10;&#10;描述是以非常高的可信度產生">
            <a:extLst>
              <a:ext uri="{FF2B5EF4-FFF2-40B4-BE49-F238E27FC236}">
                <a16:creationId xmlns:a16="http://schemas.microsoft.com/office/drawing/2014/main" id="{E257E557-421B-46E0-8DE7-E1A1AAA4B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r="32862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31B4A6-DABB-49B7-BD91-362B545B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我們希望他成為什麼的個性？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EC9CD0-5CC7-43C6-A1A8-18CC8133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433737" cy="3462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樂觀          和諧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耐受力強      負責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互動能力強    獨立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有創意        好奇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正向的特質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529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天空, 室外, 地面, 水 的圖片&#10;&#10;描述是以非常高的可信度產生">
            <a:extLst>
              <a:ext uri="{FF2B5EF4-FFF2-40B4-BE49-F238E27FC236}">
                <a16:creationId xmlns:a16="http://schemas.microsoft.com/office/drawing/2014/main" id="{1579EFFC-DC63-4734-85AB-372DEE5E6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0" r="1" b="878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26EBD3-6DD4-455F-AEB6-26C6A7BC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54" y="361959"/>
            <a:ext cx="5440680" cy="1692794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沒有人希望自己不好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0F4F8D-088C-4055-AF81-A9E18EE3B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542279" cy="3776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判逆        媽寶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畏縮        情緒化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脾氣暴躁    焦慮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無奈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負向的特質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676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9FD435-7EA1-4A93-81B2-CFA7A80E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加速的年代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FE579B-FD89-4050-9420-F400764E8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GOOGLE MAP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找路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從網路查資訊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視訊教學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YOUTUBE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百家講堂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TED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COHA(Council on Hemispheric Affairs)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半球事務委員會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萌典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pic>
        <p:nvPicPr>
          <p:cNvPr id="5" name="圖片 4" descr="一張含有 黑板, 路面 的圖片&#10;&#10;描述是以高可信度產生">
            <a:extLst>
              <a:ext uri="{FF2B5EF4-FFF2-40B4-BE49-F238E27FC236}">
                <a16:creationId xmlns:a16="http://schemas.microsoft.com/office/drawing/2014/main" id="{C3762106-08AC-4BCB-B79E-25299B57A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92" y="0"/>
            <a:ext cx="5582208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1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7AB1B-2B46-47B4-A0F5-1565B341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世界已經不一樣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553885-B3BB-4746-B075-7534D617C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加速的年代導致          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權威被解構，失去價值觀、信任感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E95F27C7-A1DA-4EFE-9E14-84BF9ECA6A1E}"/>
              </a:ext>
            </a:extLst>
          </p:cNvPr>
          <p:cNvSpPr/>
          <p:nvPr/>
        </p:nvSpPr>
        <p:spPr>
          <a:xfrm>
            <a:off x="4550229" y="1937657"/>
            <a:ext cx="2394857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室外, 天空, 大自然, 男人 的圖片&#10;&#10;描述是以非常高的可信度產生">
            <a:extLst>
              <a:ext uri="{FF2B5EF4-FFF2-40B4-BE49-F238E27FC236}">
                <a16:creationId xmlns:a16="http://schemas.microsoft.com/office/drawing/2014/main" id="{087403C2-55A5-4E90-BCD2-19DB49323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73" y="4754431"/>
            <a:ext cx="3466827" cy="2103569"/>
          </a:xfrm>
          <a:prstGeom prst="rect">
            <a:avLst/>
          </a:prstGeom>
        </p:spPr>
      </p:pic>
      <p:pic>
        <p:nvPicPr>
          <p:cNvPr id="8" name="圖片 7" descr="一張含有 運輸 的圖片&#10;&#10;描述是以高可信度產生">
            <a:extLst>
              <a:ext uri="{FF2B5EF4-FFF2-40B4-BE49-F238E27FC236}">
                <a16:creationId xmlns:a16="http://schemas.microsoft.com/office/drawing/2014/main" id="{1A732DBB-1747-4CF4-937A-02F3AD604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3981040"/>
            <a:ext cx="1917973" cy="2876960"/>
          </a:xfrm>
          <a:prstGeom prst="rect">
            <a:avLst/>
          </a:prstGeom>
        </p:spPr>
      </p:pic>
      <p:pic>
        <p:nvPicPr>
          <p:cNvPr id="10" name="圖片 9" descr="一張含有 草, 室外 的圖片&#10;&#10;描述是以非常高的可信度產生">
            <a:extLst>
              <a:ext uri="{FF2B5EF4-FFF2-40B4-BE49-F238E27FC236}">
                <a16:creationId xmlns:a16="http://schemas.microsoft.com/office/drawing/2014/main" id="{02340DD7-27F5-4FB2-86C2-650BBD245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73" y="4758449"/>
            <a:ext cx="3149327" cy="20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泡泡 的圖片&#10;&#10;描述是以非常高的可信度產生">
            <a:extLst>
              <a:ext uri="{FF2B5EF4-FFF2-40B4-BE49-F238E27FC236}">
                <a16:creationId xmlns:a16="http://schemas.microsoft.com/office/drawing/2014/main" id="{837C6E55-FDF7-4D1C-814C-C705FF94C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3" b="3"/>
          <a:stretch/>
        </p:blipFill>
        <p:spPr>
          <a:xfrm>
            <a:off x="6730276" y="522095"/>
            <a:ext cx="5461724" cy="5577837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C912BDE-116C-41CA-9E44-F0BB440C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314634"/>
            <a:ext cx="5127031" cy="167660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老師教我們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了解與接納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A037EC-1E16-4613-AC27-BE08FAC7B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76" y="2184400"/>
            <a:ext cx="6164847" cy="443271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人際風格：了解自己，長處管理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非理性信念盤點：情感、認知、行為三者之間有顯著的互動存在，並互為因果。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我們要以什麼樣的角度、視野、心情看待我們所面對的學員或夥伴。</a:t>
            </a:r>
          </a:p>
        </p:txBody>
      </p:sp>
    </p:spTree>
    <p:extLst>
      <p:ext uri="{BB962C8B-B14F-4D97-AF65-F5344CB8AC3E}">
        <p14:creationId xmlns:p14="http://schemas.microsoft.com/office/powerpoint/2010/main" val="360646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414B9-A80D-4F88-8F42-50070030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33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聽話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VS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促動自覺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050E4E-8F8D-404C-826C-17E91F40F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199535"/>
            <a:ext cx="10515600" cy="539790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對話的力量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大人一味要孩子聽話，當孩子長大也會要別人聽話。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覺知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自己的處境，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覺知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自己負責，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覺知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日子可以如何過？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引導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孩子意識到問題，為自己負責。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體驗教育的理論與實務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學員學習到的是真實的感受，和內在自發性的反思後的學習。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協助學員在過程中更有效的學習，不要讓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自己的主觀意見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去影響學員的內在反思。</a:t>
            </a:r>
          </a:p>
        </p:txBody>
      </p:sp>
      <p:pic>
        <p:nvPicPr>
          <p:cNvPr id="5" name="圖片 4" descr="一張含有 遊戲, 個人, 牆, 女性 的圖片&#10;&#10;描述是以非常高的可信度產生">
            <a:extLst>
              <a:ext uri="{FF2B5EF4-FFF2-40B4-BE49-F238E27FC236}">
                <a16:creationId xmlns:a16="http://schemas.microsoft.com/office/drawing/2014/main" id="{EBF853F8-A95F-4046-96EF-1BC0A8B2E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88" y="-18661"/>
            <a:ext cx="2777412" cy="18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06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2517</Words>
  <Application>Microsoft Office PowerPoint</Application>
  <PresentationFormat>寬螢幕</PresentationFormat>
  <Paragraphs>186</Paragraphs>
  <Slides>31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新細明體</vt:lpstr>
      <vt:lpstr>標楷體</vt:lpstr>
      <vt:lpstr>Arial</vt:lpstr>
      <vt:lpstr>Calibri</vt:lpstr>
      <vt:lpstr>Calibri Light</vt:lpstr>
      <vt:lpstr>Wingdings</vt:lpstr>
      <vt:lpstr>Office 佈景主題</vt:lpstr>
      <vt:lpstr>當探索教育 遇見 對話的力量  </vt:lpstr>
      <vt:lpstr>「父母的期待」或允許「孩子適性成長」</vt:lpstr>
      <vt:lpstr>感恩、尊重、愛</vt:lpstr>
      <vt:lpstr>我們希望他成為什麼的個性？</vt:lpstr>
      <vt:lpstr>沒有人希望自己不好</vt:lpstr>
      <vt:lpstr>加速的年代</vt:lpstr>
      <vt:lpstr>世界已經不一樣</vt:lpstr>
      <vt:lpstr>老師教我們 了解與接納</vt:lpstr>
      <vt:lpstr>聽話VS促動自覺</vt:lpstr>
      <vt:lpstr>應對的姿態</vt:lpstr>
      <vt:lpstr>不知覺成為情緒勒索者</vt:lpstr>
      <vt:lpstr>冰山下面的內在</vt:lpstr>
      <vt:lpstr>冰山理論之 四種應對姿態</vt:lpstr>
      <vt:lpstr>一致性的應對姿態</vt:lpstr>
      <vt:lpstr>一致性的三個層次</vt:lpstr>
      <vt:lpstr>一致性的對話</vt:lpstr>
      <vt:lpstr>Attunement</vt:lpstr>
      <vt:lpstr>學會對話</vt:lpstr>
      <vt:lpstr>例一：允許孩子有自己的感覺</vt:lpstr>
      <vt:lpstr>我討厭弟弟</vt:lpstr>
      <vt:lpstr>新山小畢—17歲的失戀男孩</vt:lpstr>
      <vt:lpstr>新山小畢—17歲的失戀男孩</vt:lpstr>
      <vt:lpstr>覺得孩子煩的媽媽</vt:lpstr>
      <vt:lpstr>在Debriefing的運用</vt:lpstr>
      <vt:lpstr>在Debriefing的運用</vt:lpstr>
      <vt:lpstr>愛與接納</vt:lpstr>
      <vt:lpstr>愛自己，方能再愛別人</vt:lpstr>
      <vt:lpstr>奇跡是什麼</vt:lpstr>
      <vt:lpstr>智慧引導不著相</vt:lpstr>
      <vt:lpstr>當樂佛身</vt:lpstr>
      <vt:lpstr>感恩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「對話的力量」 課後迴響</dc:title>
  <dc:creator>Moon</dc:creator>
  <cp:lastModifiedBy>Moon</cp:lastModifiedBy>
  <cp:revision>93</cp:revision>
  <dcterms:created xsi:type="dcterms:W3CDTF">2018-05-02T03:00:45Z</dcterms:created>
  <dcterms:modified xsi:type="dcterms:W3CDTF">2018-05-19T10:30:22Z</dcterms:modified>
</cp:coreProperties>
</file>