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</p:sldMasterIdLst>
  <p:notesMasterIdLst>
    <p:notesMasterId r:id="rId34"/>
  </p:notesMasterIdLst>
  <p:sldIdLst>
    <p:sldId id="297" r:id="rId3"/>
    <p:sldId id="428" r:id="rId4"/>
    <p:sldId id="429" r:id="rId5"/>
    <p:sldId id="298" r:id="rId6"/>
    <p:sldId id="303" r:id="rId7"/>
    <p:sldId id="441" r:id="rId8"/>
    <p:sldId id="260" r:id="rId9"/>
    <p:sldId id="304" r:id="rId10"/>
    <p:sldId id="305" r:id="rId11"/>
    <p:sldId id="330" r:id="rId12"/>
    <p:sldId id="440" r:id="rId13"/>
    <p:sldId id="439" r:id="rId14"/>
    <p:sldId id="435" r:id="rId15"/>
    <p:sldId id="436" r:id="rId16"/>
    <p:sldId id="437" r:id="rId17"/>
    <p:sldId id="438" r:id="rId18"/>
    <p:sldId id="442" r:id="rId19"/>
    <p:sldId id="443" r:id="rId20"/>
    <p:sldId id="444" r:id="rId21"/>
    <p:sldId id="316" r:id="rId22"/>
    <p:sldId id="318" r:id="rId23"/>
    <p:sldId id="332" r:id="rId24"/>
    <p:sldId id="317" r:id="rId25"/>
    <p:sldId id="430" r:id="rId26"/>
    <p:sldId id="432" r:id="rId27"/>
    <p:sldId id="409" r:id="rId28"/>
    <p:sldId id="328" r:id="rId29"/>
    <p:sldId id="410" r:id="rId30"/>
    <p:sldId id="329" r:id="rId31"/>
    <p:sldId id="414" r:id="rId32"/>
    <p:sldId id="299" r:id="rId33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62F25C7-7C62-4825-9D6B-4D377DF8E2F8}">
          <p14:sldIdLst>
            <p14:sldId id="297"/>
            <p14:sldId id="428"/>
            <p14:sldId id="429"/>
            <p14:sldId id="298"/>
            <p14:sldId id="303"/>
            <p14:sldId id="441"/>
            <p14:sldId id="260"/>
            <p14:sldId id="304"/>
            <p14:sldId id="305"/>
            <p14:sldId id="330"/>
            <p14:sldId id="440"/>
            <p14:sldId id="439"/>
            <p14:sldId id="435"/>
            <p14:sldId id="436"/>
            <p14:sldId id="437"/>
            <p14:sldId id="438"/>
            <p14:sldId id="442"/>
            <p14:sldId id="443"/>
            <p14:sldId id="444"/>
            <p14:sldId id="316"/>
            <p14:sldId id="318"/>
            <p14:sldId id="332"/>
            <p14:sldId id="317"/>
            <p14:sldId id="430"/>
            <p14:sldId id="432"/>
            <p14:sldId id="409"/>
            <p14:sldId id="328"/>
            <p14:sldId id="410"/>
            <p14:sldId id="329"/>
            <p14:sldId id="414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8" autoAdjust="0"/>
    <p:restoredTop sz="75899" autoAdjust="0"/>
  </p:normalViewPr>
  <p:slideViewPr>
    <p:cSldViewPr snapToGrid="0">
      <p:cViewPr varScale="1">
        <p:scale>
          <a:sx n="56" d="100"/>
          <a:sy n="56" d="100"/>
        </p:scale>
        <p:origin x="124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7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30FEE68-BFFF-4638-9957-6A7E7CB05FBB}" type="datetimeFigureOut">
              <a:rPr lang="zh-TW" altLang="en-US"/>
              <a:pPr>
                <a:defRPr/>
              </a:pPr>
              <a:t>2019/7/18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298F45-ECA9-4046-8735-310263C8D1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113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28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092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509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1C24111-D9C4-4457-A6DB-E3CEFC06FF56}" type="slidenum">
              <a:rPr kumimoji="0" lang="zh-TW" altLang="en-US" smtClean="0">
                <a:latin typeface="Calibri" panose="020F0502020204030204" pitchFamily="34" charset="0"/>
              </a:rPr>
              <a:pPr/>
              <a:t>27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93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898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懺悔</a:t>
            </a:r>
            <a:r>
              <a:rPr lang="en-US" altLang="zh-TW" smtClean="0"/>
              <a:t>(</a:t>
            </a:r>
            <a:r>
              <a:rPr lang="zh-TW" altLang="en-US" smtClean="0"/>
              <a:t>大石頭與小石頭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1B870E0-1109-4AFA-B568-58B68FF1E3E8}" type="slidenum">
              <a:rPr kumimoji="0" lang="zh-TW" altLang="en-US" smtClean="0">
                <a:latin typeface="Calibri" panose="020F0502020204030204" pitchFamily="34" charset="0"/>
              </a:rPr>
              <a:pPr/>
              <a:t>30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96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D3C6945-1C07-4811-B0E2-3D18E519D946}" type="slidenum">
              <a:rPr lang="zh-TW" altLang="en-US" smtClean="0"/>
              <a:pPr>
                <a:spcBef>
                  <a:spcPct val="0"/>
                </a:spcBef>
              </a:pPr>
              <a:t>31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5606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62B0EC7-D94C-425B-9598-8A5B73B071D5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51766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懺悔</a:t>
            </a:r>
            <a:r>
              <a:rPr lang="en-US" altLang="zh-TW" smtClean="0"/>
              <a:t>(</a:t>
            </a:r>
            <a:r>
              <a:rPr lang="zh-TW" altLang="en-US" smtClean="0"/>
              <a:t>大石頭與小石頭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1B870E0-1109-4AFA-B568-58B68FF1E3E8}" type="slidenum">
              <a:rPr kumimoji="0" lang="zh-TW" altLang="en-US" smtClean="0">
                <a:latin typeface="Calibri" panose="020F0502020204030204" pitchFamily="34" charset="0"/>
              </a:rPr>
              <a:pPr/>
              <a:t>5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3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485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煩惱障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3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3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明因</a:t>
            </a:r>
            <a:r>
              <a:rPr lang="zh-TW" altLang="en-US" smtClean="0"/>
              <a:t>識果</a:t>
            </a:r>
            <a:r>
              <a:rPr lang="zh-TW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悟達國師他有成就以後，只是這樣一念傲慢，十代為高僧，那十代以前所做的，那個業也是要報，冤冤相報那個魂魄，那個業，它還是要追。儘管你修成是高僧，你的戒守得很好，你修行很好，護法將你護住，但是業力它不放，它不罷休，所以起心動念總是，不是說我們這樣修，業就不會來，我們就要很甘願，了解因緣果報，我們要很甘願去接受。這樣自然我們的業就漸漸一直消，福就不斷，我們就要做就對了</a:t>
            </a:r>
            <a:r>
              <a:rPr lang="zh-TW" altLang="en-US" smtClean="0"/>
              <a:t>懺悔</a:t>
            </a:r>
            <a:r>
              <a:rPr lang="zh-TW" altLang="en-US" dirty="0" smtClean="0"/>
              <a:t>業障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285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心的奴隸</a:t>
            </a:r>
            <a:r>
              <a:rPr lang="en-US" altLang="zh-TW" dirty="0" smtClean="0"/>
              <a:t>~</a:t>
            </a:r>
            <a:r>
              <a:rPr lang="zh-TW" altLang="en-US" dirty="0" smtClean="0"/>
              <a:t>怒</a:t>
            </a:r>
            <a:endParaRPr lang="en-US" altLang="zh-TW" dirty="0" smtClean="0"/>
          </a:p>
          <a:p>
            <a:r>
              <a:rPr lang="zh-TW" altLang="en-US" dirty="0" smtClean="0"/>
              <a:t>如果我是他</a:t>
            </a:r>
            <a:r>
              <a:rPr lang="en-US" altLang="zh-TW" dirty="0" smtClean="0"/>
              <a:t>,</a:t>
            </a:r>
            <a:r>
              <a:rPr lang="zh-TW" altLang="en-US" dirty="0" smtClean="0"/>
              <a:t>找到真心</a:t>
            </a:r>
            <a:r>
              <a:rPr lang="en-US" altLang="zh-TW" dirty="0" smtClean="0"/>
              <a:t>~</a:t>
            </a:r>
            <a:r>
              <a:rPr lang="zh-TW" altLang="en-US" dirty="0" smtClean="0"/>
              <a:t>恕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038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6EBCE48-2951-4DAC-BA65-EA69FF8EB0C3}" type="slidenum">
              <a:rPr kumimoji="0" lang="zh-TW" altLang="en-US" smtClean="0">
                <a:latin typeface="Calibri" panose="020F0502020204030204" pitchFamily="34" charset="0"/>
              </a:rPr>
              <a:pPr/>
              <a:t>23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B58F5649-3122-4ED8-AC94-A1166E89D5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616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07936A37-DB93-424F-B514-109266D1F6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227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54017" y="549276"/>
            <a:ext cx="2743200" cy="56054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4417" y="549276"/>
            <a:ext cx="8026400" cy="56054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3480C065-B6BF-4819-819B-B7F6B7BAB1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649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37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4319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00910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65707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3748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43863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240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2202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572B985B-D5A6-4E85-A7C4-4708FC96C3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94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13706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4276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7173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AB10F137-122A-453D-A844-D7FA38C50E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0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4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12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F8F7F92-E683-4AB7-B6B4-27ED31839A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63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E40C1C7D-8ABF-4358-BF62-277A21680D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12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DE79869F-3231-4590-A336-37F748DDC3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932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3BED4172-C82D-45F8-A024-CF8E953339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136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6A8E6774-D012-4B03-86D9-E15433E707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632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D87C8BC-FB7E-4E12-A269-2F818568E6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03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 userDrawn="1"/>
        </p:nvSpPr>
        <p:spPr bwMode="auto">
          <a:xfrm>
            <a:off x="239713" y="260350"/>
            <a:ext cx="11712575" cy="6264275"/>
          </a:xfrm>
          <a:prstGeom prst="roundRect">
            <a:avLst>
              <a:gd name="adj" fmla="val 3093"/>
            </a:avLst>
          </a:prstGeom>
          <a:gradFill rotWithShape="1">
            <a:gsLst>
              <a:gs pos="0">
                <a:srgbClr val="C0C0C0"/>
              </a:gs>
              <a:gs pos="100000">
                <a:srgbClr val="FBFBFB"/>
              </a:gs>
            </a:gsLst>
            <a:lin ang="5400000" scaled="1"/>
          </a:gradFill>
          <a:ln w="1270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76413" y="549275"/>
            <a:ext cx="98202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1484313"/>
            <a:ext cx="109728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3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3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B928CD1-9EB1-4222-BE83-4AFDEAF113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精舍底圖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kern="1200">
          <a:solidFill>
            <a:srgbClr val="CC9900"/>
          </a:solidFill>
          <a:latin typeface="+mj-lt"/>
          <a:ea typeface="+mj-ea"/>
          <a:cs typeface="文鼎中隸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04&#29033;&#24817;&#24847;&#26989;&#29983;.mp4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6126;&#22240;&#35672;&#26524;&#25082;&#24724;&#26989;&#38556;(&#24735;&#36948;&#22283;&#24107;)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&#26446;&#22025;&#38678;-&#20154;&#38291;&#33769;&#25552;&#21098;&#36655;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&#28010;&#23376;&#30693;&#36820;&#25226;&#24515;&#22238;&#25910;%20&#34892;&#21892;&#37325;&#25342;&#22825;&#20523;&#27138;--&#26446;&#22025;&#38678;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26446;&#22025;&#38678;-&#20154;&#38291;&#33769;&#25552;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24904;&#28639;&#21151;&#24503;&#26371;&#27468;%20.mp4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&#26126;&#22240;&#35672;&#26524;&#25082;&#24724;&#26989;&#38556;(&#22320;&#29508;&#33510;)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22823;&#21488;&#20013;&#26032;&#32862;%20&#22823;&#30002;&#21555;&#40251;&#25991;&#29508;&#24460;&#26360;&#27861;&#23637;.mp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21098;&#36655;&#12304;&#35657;&#22196;&#19978;&#20154;&#34930;&#23653;&#36275;&#36321;&#12305;20171104%20-%20&#25945;&#25106;&#27490;&#24801;&#65294;&#21193;&#21237;&#34892;&#21892;(&#21555;&#40251;&#25991;)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03%20&#38283;&#32147;&#20552;-&#20315;&#20687;&#29256;(1'48'').wm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5363" name="Picture 2" descr="C:\Users\R30A\Desktop\佛像\103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-239713"/>
            <a:ext cx="8445500" cy="70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947" r="-613"/>
          <a:stretch>
            <a:fillRect/>
          </a:stretch>
        </p:blipFill>
        <p:spPr bwMode="auto">
          <a:xfrm>
            <a:off x="0" y="-103188"/>
            <a:ext cx="12266613" cy="71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罪苦根源計有三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哪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三障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)?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869F-3231-4590-A336-37F748DDC3C7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2537624" y="2391490"/>
            <a:ext cx="780213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一是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煩惱</a:t>
            </a:r>
            <a:endParaRPr lang="en-US" altLang="zh-TW" sz="5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是業 </a:t>
            </a:r>
            <a:endParaRPr lang="en-US" altLang="zh-TW" sz="5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是果報受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輪迴</a:t>
            </a:r>
            <a:r>
              <a:rPr lang="en-US" altLang="zh-TW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果報障</a:t>
            </a:r>
            <a:r>
              <a:rPr lang="en-US" altLang="zh-TW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5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63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05358" y="909493"/>
            <a:ext cx="9820275" cy="792163"/>
          </a:xfrm>
        </p:spPr>
        <p:txBody>
          <a:bodyPr/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障如何消除</a:t>
            </a:r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869F-3231-4590-A336-37F748DDC3C7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3777682" y="2710934"/>
            <a:ext cx="537839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消除三障有妙方 </a:t>
            </a:r>
            <a:endParaRPr lang="en-US" altLang="zh-TW" sz="5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慚愧 知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罪與懺悔</a:t>
            </a:r>
          </a:p>
        </p:txBody>
      </p:sp>
    </p:spTree>
    <p:extLst>
      <p:ext uri="{BB962C8B-B14F-4D97-AF65-F5344CB8AC3E}">
        <p14:creationId xmlns:p14="http://schemas.microsoft.com/office/powerpoint/2010/main" val="27426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477329" y="861060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面對錯誤</a:t>
            </a:r>
            <a:b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zh-TW" altLang="en-US" sz="4400" dirty="0">
                <a:solidFill>
                  <a:srgbClr val="FFA34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心、甘願受罰</a:t>
            </a:r>
            <a:b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未來就不會再犯</a:t>
            </a:r>
            <a:b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罪滅則善生</a:t>
            </a:r>
            <a:b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能增長無量功德</a:t>
            </a:r>
            <a:b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豎立無上菩提的覺道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t="3280" r="2088" b="4299"/>
          <a:stretch/>
        </p:blipFill>
        <p:spPr>
          <a:xfrm>
            <a:off x="6351677" y="861060"/>
            <a:ext cx="5380248" cy="4349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313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內容版面配置區 2"/>
          <p:cNvSpPr>
            <a:spLocks noGrp="1"/>
          </p:cNvSpPr>
          <p:nvPr>
            <p:ph idx="1"/>
          </p:nvPr>
        </p:nvSpPr>
        <p:spPr>
          <a:xfrm>
            <a:off x="550863" y="439738"/>
            <a:ext cx="10972800" cy="452596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zh-TW" altLang="en-US" dirty="0" smtClean="0"/>
              <a:t> 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眾生皆有佛性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阿嘉的故事</a:t>
            </a:r>
          </a:p>
        </p:txBody>
      </p:sp>
      <p:pic>
        <p:nvPicPr>
          <p:cNvPr id="34819" name="圖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6593" r="3641" b="1904"/>
          <a:stretch>
            <a:fillRect/>
          </a:stretch>
        </p:blipFill>
        <p:spPr bwMode="auto">
          <a:xfrm>
            <a:off x="1028700" y="1659058"/>
            <a:ext cx="5008563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t="1762" r="-2501" b="8225"/>
          <a:stretch/>
        </p:blipFill>
        <p:spPr>
          <a:xfrm>
            <a:off x="6223958" y="1725282"/>
            <a:ext cx="5922034" cy="3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看過阿嘉你的心得是甚麼</a:t>
            </a:r>
            <a:r>
              <a:rPr lang="en-US" altLang="zh-TW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mtClean="0">
              <a:solidFill>
                <a:schemeClr val="tx1"/>
              </a:solidFill>
            </a:endParaRPr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3F8C3D2-B27C-48EC-931E-4B6F9F1349EE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pic>
        <p:nvPicPr>
          <p:cNvPr id="35844" name="內容版面配置區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3" t="5855" r="-1547" b="3423"/>
          <a:stretch>
            <a:fillRect/>
          </a:stretch>
        </p:blipFill>
        <p:spPr>
          <a:xfrm>
            <a:off x="2373313" y="1816100"/>
            <a:ext cx="8148637" cy="4237038"/>
          </a:xfrm>
        </p:spPr>
      </p:pic>
    </p:spTree>
    <p:extLst>
      <p:ext uri="{BB962C8B-B14F-4D97-AF65-F5344CB8AC3E}">
        <p14:creationId xmlns:p14="http://schemas.microsoft.com/office/powerpoint/2010/main" val="17334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5844" name="Picture 2" descr="C:\Users\user\Desktop\背景3\200941913423082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8299"/>
            <a:ext cx="1208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953375" y="1996282"/>
            <a:ext cx="8604250" cy="282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ts val="6700"/>
              </a:lnSpc>
              <a:spcBef>
                <a:spcPts val="600"/>
              </a:spcBef>
              <a:defRPr/>
            </a:pPr>
            <a:r>
              <a:rPr lang="zh-TW" altLang="en-US" sz="5400" b="1" kern="0" dirty="0">
                <a:solidFill>
                  <a:srgbClr val="333399"/>
                </a:solidFill>
                <a:latin typeface="Arial"/>
                <a:ea typeface="標楷體" pitchFamily="65" charset="-120"/>
              </a:rPr>
              <a:t>常保自我警惕的心，</a:t>
            </a:r>
            <a:endParaRPr lang="en-US" altLang="zh-TW" sz="5400" b="1" kern="0" dirty="0">
              <a:solidFill>
                <a:srgbClr val="333399"/>
              </a:solidFill>
              <a:latin typeface="Arial"/>
              <a:ea typeface="標楷體" pitchFamily="65" charset="-120"/>
            </a:endParaRPr>
          </a:p>
          <a:p>
            <a:pPr marL="342900" indent="-342900">
              <a:lnSpc>
                <a:spcPts val="6700"/>
              </a:lnSpc>
              <a:spcBef>
                <a:spcPts val="600"/>
              </a:spcBef>
              <a:defRPr/>
            </a:pPr>
            <a:r>
              <a:rPr lang="zh-TW" altLang="en-US" sz="5400" b="1" kern="0" dirty="0">
                <a:solidFill>
                  <a:srgbClr val="333399"/>
                </a:solidFill>
                <a:latin typeface="Arial"/>
                <a:ea typeface="標楷體" pitchFamily="65" charset="-120"/>
              </a:rPr>
              <a:t>        懂得如何做對的事，</a:t>
            </a:r>
            <a:endParaRPr lang="en-US" altLang="zh-TW" sz="5400" b="1" kern="0" dirty="0">
              <a:solidFill>
                <a:srgbClr val="333399"/>
              </a:solidFill>
              <a:latin typeface="Arial"/>
              <a:ea typeface="標楷體" pitchFamily="65" charset="-120"/>
            </a:endParaRPr>
          </a:p>
          <a:p>
            <a:pPr marL="342900" indent="-342900">
              <a:lnSpc>
                <a:spcPts val="6700"/>
              </a:lnSpc>
              <a:spcBef>
                <a:spcPts val="600"/>
              </a:spcBef>
              <a:defRPr/>
            </a:pPr>
            <a:r>
              <a:rPr lang="zh-TW" altLang="en-US" sz="5400" b="1" kern="0" dirty="0">
                <a:solidFill>
                  <a:srgbClr val="333399"/>
                </a:solidFill>
                <a:latin typeface="Arial"/>
                <a:ea typeface="標楷體" pitchFamily="65" charset="-120"/>
              </a:rPr>
              <a:t>           人生就不會後悔。</a:t>
            </a:r>
          </a:p>
        </p:txBody>
      </p:sp>
      <p:sp>
        <p:nvSpPr>
          <p:cNvPr id="3" name="矩形 2"/>
          <p:cNvSpPr/>
          <p:nvPr/>
        </p:nvSpPr>
        <p:spPr>
          <a:xfrm>
            <a:off x="3381376" y="785814"/>
            <a:ext cx="1878013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kern="0" dirty="0">
                <a:solidFill>
                  <a:srgbClr val="0000FF"/>
                </a:solidFill>
                <a:latin typeface="Arial"/>
                <a:ea typeface="標楷體" pitchFamily="65" charset="-120"/>
              </a:rPr>
              <a:t>靜思語</a:t>
            </a:r>
            <a:endParaRPr lang="zh-TW" altLang="en-US" sz="5400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1257" r="-1466" b="56982"/>
          <a:stretch/>
        </p:blipFill>
        <p:spPr>
          <a:xfrm>
            <a:off x="1" y="224287"/>
            <a:ext cx="11956210" cy="64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3" r="-877" b="29560"/>
          <a:stretch/>
        </p:blipFill>
        <p:spPr>
          <a:xfrm>
            <a:off x="0" y="0"/>
            <a:ext cx="12191999" cy="734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50" r="3805"/>
          <a:stretch/>
        </p:blipFill>
        <p:spPr>
          <a:xfrm>
            <a:off x="-224287" y="224288"/>
            <a:ext cx="12416287" cy="69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功德會會歌</a:t>
            </a:r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9202" t="10161" r="18242" b="16107"/>
          <a:stretch/>
        </p:blipFill>
        <p:spPr>
          <a:xfrm>
            <a:off x="4226943" y="1621767"/>
            <a:ext cx="3830129" cy="27086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95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00150" y="692150"/>
            <a:ext cx="9820275" cy="792163"/>
          </a:xfrm>
        </p:spPr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一心能現</a:t>
            </a:r>
            <a:r>
              <a:rPr lang="zh-TW" altLang="en-US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十法界 </a:t>
            </a:r>
            <a:r>
              <a:rPr lang="zh-TW" altLang="en-US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十法界由一心顯</a:t>
            </a:r>
            <a:br>
              <a:rPr lang="zh-TW" altLang="en-US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mtClean="0">
              <a:solidFill>
                <a:srgbClr val="FF0000"/>
              </a:solidFill>
            </a:endParaRPr>
          </a:p>
        </p:txBody>
      </p:sp>
      <p:sp>
        <p:nvSpPr>
          <p:cNvPr id="37891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0A6842B-91BD-458F-BEFA-014914F99BD3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pic>
        <p:nvPicPr>
          <p:cNvPr id="37892" name="內容版面配置區 4" descr="W02009111850779234396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6700" y="1246188"/>
            <a:ext cx="6954838" cy="5888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地獄在哪裡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5059" name="內容版面配置區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r="1582" b="16022"/>
          <a:stretch>
            <a:fillRect/>
          </a:stretch>
        </p:blipFill>
        <p:spPr>
          <a:xfrm>
            <a:off x="2273300" y="1758950"/>
            <a:ext cx="8264525" cy="4122738"/>
          </a:xfrm>
        </p:spPr>
      </p:pic>
      <p:sp>
        <p:nvSpPr>
          <p:cNvPr id="4506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8F95541-A4E0-47B9-B492-07EFB0842363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76642" y="931653"/>
            <a:ext cx="3223493" cy="326078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怒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7362864" y="1260258"/>
            <a:ext cx="27494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恕</a:t>
            </a:r>
            <a:endParaRPr lang="zh-TW" altLang="en-US" sz="20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57924" y="469988"/>
            <a:ext cx="3993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i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哪裡不一樣</a:t>
            </a:r>
            <a:r>
              <a:rPr lang="en-US" altLang="zh-TW" sz="5400" i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i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AutoShape 2" descr="ãæçè¡¨æ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20" y="4255077"/>
            <a:ext cx="2345360" cy="22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天堂地獄一念間</a:t>
            </a:r>
          </a:p>
        </p:txBody>
      </p:sp>
      <p:pic>
        <p:nvPicPr>
          <p:cNvPr id="39939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9338" r="7886" b="9367"/>
          <a:stretch>
            <a:fillRect/>
          </a:stretch>
        </p:blipFill>
        <p:spPr>
          <a:xfrm>
            <a:off x="2519363" y="1944688"/>
            <a:ext cx="7797800" cy="3657600"/>
          </a:xfrm>
        </p:spPr>
      </p:pic>
      <p:sp>
        <p:nvSpPr>
          <p:cNvPr id="3994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6B4D3F4-2920-47BA-9ACC-43D0AE935985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sp>
        <p:nvSpPr>
          <p:cNvPr id="39941" name="矩形 5"/>
          <p:cNvSpPr>
            <a:spLocks noChangeArrowheads="1"/>
          </p:cNvSpPr>
          <p:nvPr/>
        </p:nvSpPr>
        <p:spPr bwMode="auto">
          <a:xfrm>
            <a:off x="7421563" y="6061075"/>
            <a:ext cx="214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/>
              <a:t>佛門大孝地藏經 </a:t>
            </a:r>
            <a:r>
              <a:rPr lang="en-US" altLang="zh-TW" sz="1800"/>
              <a:t>P9</a:t>
            </a:r>
            <a:endParaRPr lang="zh-TW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4" name="圖片 3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t="6537" r="2684" b="6806"/>
          <a:stretch/>
        </p:blipFill>
        <p:spPr>
          <a:xfrm>
            <a:off x="2320505" y="2903385"/>
            <a:ext cx="7297947" cy="38991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621102" y="612950"/>
            <a:ext cx="106967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上人開示說</a:t>
            </a:r>
            <a:r>
              <a:rPr lang="en-US" altLang="zh-TW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4400" b="1" dirty="0" smtClean="0">
                <a:solidFill>
                  <a:srgbClr val="FFA34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因果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歷歷分明，自造業就要自受苦，唯有認清</a:t>
            </a:r>
            <a:r>
              <a:rPr lang="zh-TW" altLang="en-US" sz="4400" b="1" dirty="0">
                <a:solidFill>
                  <a:srgbClr val="FFA34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因果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道理，改變業因，生命才能變得清淨美好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031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2366155" y="560717"/>
            <a:ext cx="8143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「明信</a:t>
            </a:r>
            <a:r>
              <a:rPr lang="zh-TW" altLang="en-US" sz="5400" b="1" dirty="0">
                <a:solidFill>
                  <a:srgbClr val="FFA34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因果</a:t>
            </a:r>
            <a:r>
              <a:rPr lang="zh-TW" altLang="en-US" sz="5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．解冤釋結」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752600"/>
            <a:ext cx="8547341" cy="4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1137" y="652792"/>
            <a:ext cx="9820275" cy="792163"/>
          </a:xfrm>
        </p:spPr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放下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自在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吳鴻文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t="4749" r="-669" b="12690"/>
          <a:stretch/>
        </p:blipFill>
        <p:spPr>
          <a:xfrm>
            <a:off x="2371626" y="2104844"/>
            <a:ext cx="7788374" cy="426144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46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47D0434-6ECA-4715-91BC-7E045AB37D0F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6084" name="圖片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427163"/>
            <a:ext cx="84137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矩形 3"/>
          <p:cNvSpPr>
            <a:spLocks noChangeArrowheads="1"/>
          </p:cNvSpPr>
          <p:nvPr/>
        </p:nvSpPr>
        <p:spPr bwMode="auto">
          <a:xfrm>
            <a:off x="4656138" y="214313"/>
            <a:ext cx="3876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吳鴻文的懺悔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上人說懺悔即清淨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一念心要謹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888" y="1949570"/>
            <a:ext cx="10972800" cy="420516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5400" i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看完吳鴻文的故事</a:t>
            </a:r>
            <a:endParaRPr lang="en-US" altLang="zh-TW" sz="5400" i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5400" i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您是否願意分享您的心情</a:t>
            </a:r>
            <a:r>
              <a:rPr lang="en-US" altLang="zh-TW" sz="5400" i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i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1345" y="4052154"/>
            <a:ext cx="3270232" cy="2967487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2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內容版面配置區 2"/>
          <p:cNvSpPr>
            <a:spLocks noGrp="1"/>
          </p:cNvSpPr>
          <p:nvPr>
            <p:ph idx="1"/>
          </p:nvPr>
        </p:nvSpPr>
        <p:spPr>
          <a:xfrm>
            <a:off x="752475" y="762001"/>
            <a:ext cx="10972800" cy="310263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5400" dirty="0" smtClean="0">
                <a:latin typeface="標楷體" panose="03000509000000000000" pitchFamily="65" charset="-120"/>
              </a:rPr>
              <a:t>人生就像茫茫大海，不知生從何來，更不知死投何處？而佛陀就是眾生智慧明燈，我們在大海中，唯有依靠燈塔的指引，才能順利到達光明的彼岸。</a:t>
            </a:r>
            <a:endParaRPr lang="en-US" altLang="zh-TW" sz="5400" dirty="0" smtClean="0">
              <a:latin typeface="標楷體" panose="03000509000000000000" pitchFamily="65" charset="-120"/>
            </a:endParaRPr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4A07FC-5835-488D-A9E3-9A45EA202C1B}" type="slidenum">
              <a:rPr lang="en-US" altLang="zh-TW" sz="1800">
                <a:solidFill>
                  <a:schemeClr val="tx1"/>
                </a:solidFill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zh-TW" sz="1800">
              <a:solidFill>
                <a:schemeClr val="tx1"/>
              </a:solidFill>
              <a:ea typeface="新細明體" panose="02020500000000000000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79841" y="6245225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佛門大孝地藏經</a:t>
            </a:r>
            <a:r>
              <a:rPr lang="en-US" altLang="zh-TW" dirty="0" smtClean="0"/>
              <a:t>p86+2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8004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ea"/>
                <a:ea typeface="+mn-ea"/>
              </a:rPr>
              <a:t>慈濟十</a:t>
            </a:r>
            <a:r>
              <a:rPr lang="zh-TW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+mn-ea"/>
                <a:ea typeface="+mn-ea"/>
              </a:rPr>
              <a:t>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3266"/>
            <a:ext cx="12192000" cy="7315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88333" y="3244334"/>
            <a:ext cx="461665" cy="101566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dirty="0"/>
              <a:t>慈濟十戒</a:t>
            </a:r>
          </a:p>
        </p:txBody>
      </p:sp>
      <p:sp>
        <p:nvSpPr>
          <p:cNvPr id="5" name="矩形 4"/>
          <p:cNvSpPr/>
          <p:nvPr/>
        </p:nvSpPr>
        <p:spPr>
          <a:xfrm>
            <a:off x="11203820" y="0"/>
            <a:ext cx="923330" cy="534978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恭讀 慈</a:t>
            </a:r>
            <a:r>
              <a:rPr lang="zh-TW" altLang="en-US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濟十戒</a:t>
            </a:r>
          </a:p>
        </p:txBody>
      </p:sp>
    </p:spTree>
    <p:extLst>
      <p:ext uri="{BB962C8B-B14F-4D97-AF65-F5344CB8AC3E}">
        <p14:creationId xmlns:p14="http://schemas.microsoft.com/office/powerpoint/2010/main" val="19467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7783" t="744" r="4622"/>
          <a:stretch/>
        </p:blipFill>
        <p:spPr>
          <a:xfrm>
            <a:off x="0" y="-169952"/>
            <a:ext cx="12192000" cy="72608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142" y="173506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往昔所造諸惡業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皆由無使貪瞋癡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從身語意之所生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一切我今皆懺會</a:t>
            </a:r>
          </a:p>
        </p:txBody>
      </p:sp>
      <p:sp>
        <p:nvSpPr>
          <p:cNvPr id="4" name="矩形 3"/>
          <p:cNvSpPr/>
          <p:nvPr/>
        </p:nvSpPr>
        <p:spPr>
          <a:xfrm>
            <a:off x="1257946" y="478842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懺悔文</a:t>
            </a:r>
          </a:p>
        </p:txBody>
      </p:sp>
      <p:pic>
        <p:nvPicPr>
          <p:cNvPr id="5" name="感動心靈的梵唄音聲 -  懺悔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879" y="581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5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088DDE2-39FE-451B-BAAF-16793667802C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-85725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1063" y="349250"/>
            <a:ext cx="4646612" cy="543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81" name="矩形 4"/>
          <p:cNvSpPr>
            <a:spLocks noChangeArrowheads="1"/>
          </p:cNvSpPr>
          <p:nvPr/>
        </p:nvSpPr>
        <p:spPr bwMode="auto">
          <a:xfrm>
            <a:off x="433388" y="1609725"/>
            <a:ext cx="63150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願消三障諸煩惱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願得智慧真明了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障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悉消除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菩薩道</a:t>
            </a:r>
          </a:p>
        </p:txBody>
      </p:sp>
      <p:sp>
        <p:nvSpPr>
          <p:cNvPr id="50183" name="矩形 6"/>
          <p:cNvSpPr>
            <a:spLocks noChangeArrowheads="1"/>
          </p:cNvSpPr>
          <p:nvPr/>
        </p:nvSpPr>
        <p:spPr bwMode="auto">
          <a:xfrm>
            <a:off x="2105025" y="501650"/>
            <a:ext cx="2300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回向</a:t>
            </a:r>
          </a:p>
        </p:txBody>
      </p:sp>
      <p:pic>
        <p:nvPicPr>
          <p:cNvPr id="2" name="慈濟花蓮靜思精舍「迴向文」 (台語)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446" y="587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41300"/>
            <a:ext cx="12192000" cy="70993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843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401638"/>
            <a:ext cx="7154862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546225" y="854075"/>
            <a:ext cx="1539875" cy="4070350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800" dirty="0">
                <a:solidFill>
                  <a:srgbClr val="FFFF00"/>
                </a:solidFill>
                <a:latin typeface="+mn-ea"/>
                <a:ea typeface="+mn-ea"/>
              </a:rPr>
              <a:t>開經偈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783" t="744" r="4622"/>
          <a:stretch/>
        </p:blipFill>
        <p:spPr>
          <a:xfrm>
            <a:off x="0" y="-187205"/>
            <a:ext cx="12192000" cy="72608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142" y="173506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往昔所造諸惡業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皆由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  <a:ea typeface="+mn-ea"/>
              </a:rPr>
              <a:t>無</a:t>
            </a:r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始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  <a:ea typeface="+mn-ea"/>
              </a:rPr>
              <a:t>貪</a:t>
            </a:r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瞋癡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從身語意之所生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一切我今皆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  <a:ea typeface="+mn-ea"/>
              </a:rPr>
              <a:t>懺</a:t>
            </a:r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悔</a:t>
            </a:r>
          </a:p>
        </p:txBody>
      </p:sp>
      <p:sp>
        <p:nvSpPr>
          <p:cNvPr id="4" name="矩形 3"/>
          <p:cNvSpPr/>
          <p:nvPr/>
        </p:nvSpPr>
        <p:spPr>
          <a:xfrm>
            <a:off x="1257946" y="478842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90675" y="944563"/>
            <a:ext cx="9820275" cy="792163"/>
          </a:xfrm>
        </p:spPr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這一星期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做菩薩了沒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90675" y="2199481"/>
            <a:ext cx="3338512" cy="3582988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幫助別人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說好話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鼓勵人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給人信心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給人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微笑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6229350" y="2199481"/>
            <a:ext cx="55245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反省自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己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從團體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吃素食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沒傷害小生命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護生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心中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500"/>
              </a:lnSpc>
              <a:buNone/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500"/>
              </a:lnSpc>
              <a:buFontTx/>
              <a:buNone/>
            </a:pPr>
            <a:endParaRPr lang="zh-TW" altLang="en-US"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02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2"/>
          <p:cNvSpPr>
            <a:spLocks noChangeArrowheads="1"/>
          </p:cNvSpPr>
          <p:nvPr/>
        </p:nvSpPr>
        <p:spPr bwMode="auto">
          <a:xfrm>
            <a:off x="8801100" y="0"/>
            <a:ext cx="1016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5400">
              <a:solidFill>
                <a:srgbClr val="FFFF00"/>
              </a:solidFill>
              <a:latin typeface="標楷體" panose="03000509000000000000" pitchFamily="65" charset="-120"/>
            </a:endParaRPr>
          </a:p>
        </p:txBody>
      </p:sp>
      <p:sp>
        <p:nvSpPr>
          <p:cNvPr id="22531" name="矩形 3"/>
          <p:cNvSpPr>
            <a:spLocks noChangeArrowheads="1"/>
          </p:cNvSpPr>
          <p:nvPr/>
        </p:nvSpPr>
        <p:spPr bwMode="auto">
          <a:xfrm>
            <a:off x="9859963" y="3998913"/>
            <a:ext cx="184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4400">
              <a:solidFill>
                <a:schemeClr val="tx1"/>
              </a:solidFill>
            </a:endParaRPr>
          </a:p>
        </p:txBody>
      </p:sp>
      <p:sp>
        <p:nvSpPr>
          <p:cNvPr id="22532" name="矩形 2"/>
          <p:cNvSpPr>
            <a:spLocks noChangeArrowheads="1"/>
          </p:cNvSpPr>
          <p:nvPr/>
        </p:nvSpPr>
        <p:spPr bwMode="auto">
          <a:xfrm>
            <a:off x="1558925" y="188913"/>
            <a:ext cx="929798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ㄧ</a:t>
            </a:r>
            <a:r>
              <a:rPr lang="en-US" altLang="zh-TW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) 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煩惱意業生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4400" dirty="0" smtClean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心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如工筆繪畫師 能畫各種諸顏色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一切境界心所現 心境又隨意念轉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一心能現十法界 十法界由一心顯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心存善念境是善 惡念存心惡無邊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善惡本空因緣有 善惡造作繫一念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無始以來人世間 罪相無邊亦無量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1814334" y="-673849"/>
            <a:ext cx="105378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煩惱不分愚與賢 苦報不論貴與賤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或因三業獲眾罪 或因六根起過非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或以妄心生邪思 或因外境染諸著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如是輾轉十惡生 增長萬千諸勞塵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所作罪相雖無量 罪苦根源計有三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一是煩惱二是業 三是果報受輪迴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三者均能障聖道 又障人天諸勝妙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1495425" y="101600"/>
            <a:ext cx="99123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佛陀視此為三障 三障不除苦難了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消除三障有妙方 慚愧知罪與懺悔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懺悔法門如淨水 能洗一切眾生罪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今以誠懇懺悔心 運此慈悲三昧水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洗淨諸惡眾垢穢 發露過愆懺前非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預設簡報設計">
  <a:themeElements>
    <a:clrScheme name="7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文鼎中隸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6604</TotalTime>
  <Words>787</Words>
  <Application>Microsoft Office PowerPoint</Application>
  <PresentationFormat>寬螢幕</PresentationFormat>
  <Paragraphs>129</Paragraphs>
  <Slides>31</Slides>
  <Notes>15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文鼎中隸</vt:lpstr>
      <vt:lpstr>新細明體</vt:lpstr>
      <vt:lpstr>標楷體</vt:lpstr>
      <vt:lpstr>Arial</vt:lpstr>
      <vt:lpstr>Calibri</vt:lpstr>
      <vt:lpstr>7_預設簡報設計</vt:lpstr>
      <vt:lpstr>1_自訂設計</vt:lpstr>
      <vt:lpstr>PowerPoint 簡報</vt:lpstr>
      <vt:lpstr>功德會會歌</vt:lpstr>
      <vt:lpstr>慈濟十戒</vt:lpstr>
      <vt:lpstr>PowerPoint 簡報</vt:lpstr>
      <vt:lpstr>PowerPoint 簡報</vt:lpstr>
      <vt:lpstr>這一星期你做菩薩了沒?</vt:lpstr>
      <vt:lpstr>PowerPoint 簡報</vt:lpstr>
      <vt:lpstr>PowerPoint 簡報</vt:lpstr>
      <vt:lpstr>PowerPoint 簡報</vt:lpstr>
      <vt:lpstr>PowerPoint 簡報</vt:lpstr>
      <vt:lpstr>罪苦根源計有三(哪三障)?</vt:lpstr>
      <vt:lpstr>三障如何消除?</vt:lpstr>
      <vt:lpstr>PowerPoint 簡報</vt:lpstr>
      <vt:lpstr>PowerPoint 簡報</vt:lpstr>
      <vt:lpstr>看過阿嘉你的心得是甚麼?</vt:lpstr>
      <vt:lpstr>PowerPoint 簡報</vt:lpstr>
      <vt:lpstr>PowerPoint 簡報</vt:lpstr>
      <vt:lpstr>PowerPoint 簡報</vt:lpstr>
      <vt:lpstr>PowerPoint 簡報</vt:lpstr>
      <vt:lpstr>一心能現十法界 十法界由一心顯 </vt:lpstr>
      <vt:lpstr>地獄在哪裡?</vt:lpstr>
      <vt:lpstr>PowerPoint 簡報</vt:lpstr>
      <vt:lpstr>天堂地獄一念間</vt:lpstr>
      <vt:lpstr>PowerPoint 簡報</vt:lpstr>
      <vt:lpstr>PowerPoint 簡報</vt:lpstr>
      <vt:lpstr>放下  自在~吳鴻文</vt:lpstr>
      <vt:lpstr>PowerPoint 簡報</vt:lpstr>
      <vt:lpstr>上人說懺悔即清淨 一念心要謹慎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釋德宣</dc:creator>
  <cp:lastModifiedBy>R30A</cp:lastModifiedBy>
  <cp:revision>1030</cp:revision>
  <dcterms:created xsi:type="dcterms:W3CDTF">2016-07-09T02:44:13Z</dcterms:created>
  <dcterms:modified xsi:type="dcterms:W3CDTF">2019-07-18T12:51:55Z</dcterms:modified>
</cp:coreProperties>
</file>